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4" r:id="rId6"/>
    <p:sldId id="266" r:id="rId7"/>
    <p:sldId id="268" r:id="rId8"/>
    <p:sldId id="270" r:id="rId9"/>
    <p:sldId id="272" r:id="rId10"/>
    <p:sldId id="274" r:id="rId11"/>
    <p:sldId id="276" r:id="rId12"/>
    <p:sldId id="278" r:id="rId13"/>
    <p:sldId id="313" r:id="rId14"/>
    <p:sldId id="280" r:id="rId15"/>
    <p:sldId id="282" r:id="rId16"/>
    <p:sldId id="260" r:id="rId17"/>
    <p:sldId id="287" r:id="rId18"/>
    <p:sldId id="288" r:id="rId19"/>
    <p:sldId id="289" r:id="rId20"/>
    <p:sldId id="290" r:id="rId21"/>
    <p:sldId id="291" r:id="rId22"/>
    <p:sldId id="292" r:id="rId23"/>
    <p:sldId id="300" r:id="rId24"/>
    <p:sldId id="299" r:id="rId25"/>
    <p:sldId id="301" r:id="rId26"/>
    <p:sldId id="302" r:id="rId27"/>
    <p:sldId id="303" r:id="rId28"/>
    <p:sldId id="304" r:id="rId29"/>
    <p:sldId id="305" r:id="rId30"/>
    <p:sldId id="261" r:id="rId31"/>
    <p:sldId id="306" r:id="rId32"/>
    <p:sldId id="311" r:id="rId33"/>
    <p:sldId id="307" r:id="rId34"/>
    <p:sldId id="312" r:id="rId35"/>
    <p:sldId id="308" r:id="rId36"/>
    <p:sldId id="310" r:id="rId37"/>
    <p:sldId id="315" r:id="rId38"/>
    <p:sldId id="262" r:id="rId39"/>
    <p:sldId id="314" r:id="rId40"/>
    <p:sldId id="263" r:id="rId41"/>
    <p:sldId id="318" r:id="rId42"/>
    <p:sldId id="309" r:id="rId43"/>
    <p:sldId id="316" r:id="rId44"/>
    <p:sldId id="317"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9FFA9E-8100-4FEC-8848-A638995D029C}"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323A116F-191E-4CA4-B6F3-AE17AF2C2FB7}">
      <dgm:prSet phldrT="[Text]"/>
      <dgm:spPr/>
      <dgm:t>
        <a:bodyPr/>
        <a:lstStyle/>
        <a:p>
          <a:r>
            <a:rPr lang="en-US" dirty="0" smtClean="0"/>
            <a:t>Six Areas</a:t>
          </a:r>
          <a:endParaRPr lang="en-US" dirty="0"/>
        </a:p>
      </dgm:t>
    </dgm:pt>
    <dgm:pt modelId="{1E20BE86-AC12-4875-9458-561FE166A787}" type="parTrans" cxnId="{9D5B784C-88D8-4CB1-89FE-AD4B7B0AFE00}">
      <dgm:prSet/>
      <dgm:spPr/>
      <dgm:t>
        <a:bodyPr/>
        <a:lstStyle/>
        <a:p>
          <a:endParaRPr lang="en-US"/>
        </a:p>
      </dgm:t>
    </dgm:pt>
    <dgm:pt modelId="{AE97A9F2-6A89-4C54-8551-22373ACF390A}" type="sibTrans" cxnId="{9D5B784C-88D8-4CB1-89FE-AD4B7B0AFE00}">
      <dgm:prSet/>
      <dgm:spPr/>
      <dgm:t>
        <a:bodyPr/>
        <a:lstStyle/>
        <a:p>
          <a:endParaRPr lang="en-US"/>
        </a:p>
      </dgm:t>
    </dgm:pt>
    <dgm:pt modelId="{7124A0E7-E7DD-4E9C-96CC-560826450CD6}">
      <dgm:prSet phldrT="[Text]"/>
      <dgm:spPr/>
      <dgm:t>
        <a:bodyPr/>
        <a:lstStyle/>
        <a:p>
          <a:r>
            <a:rPr lang="en-US" dirty="0" smtClean="0"/>
            <a:t>Parenting	</a:t>
          </a:r>
          <a:endParaRPr lang="en-US" dirty="0"/>
        </a:p>
      </dgm:t>
    </dgm:pt>
    <dgm:pt modelId="{63A85175-918E-4EC1-8682-63BF40F3EEE2}" type="parTrans" cxnId="{64D91C79-88F5-4CB1-939B-709C790D06B2}">
      <dgm:prSet/>
      <dgm:spPr/>
      <dgm:t>
        <a:bodyPr/>
        <a:lstStyle/>
        <a:p>
          <a:endParaRPr lang="en-US"/>
        </a:p>
      </dgm:t>
    </dgm:pt>
    <dgm:pt modelId="{88BEEC7B-57D3-4770-BFC6-AC10023167BC}" type="sibTrans" cxnId="{64D91C79-88F5-4CB1-939B-709C790D06B2}">
      <dgm:prSet/>
      <dgm:spPr/>
      <dgm:t>
        <a:bodyPr/>
        <a:lstStyle/>
        <a:p>
          <a:endParaRPr lang="en-US"/>
        </a:p>
      </dgm:t>
    </dgm:pt>
    <dgm:pt modelId="{065B507F-1564-4EDC-9E82-BE0F3BEE9C5A}">
      <dgm:prSet phldrT="[Text]"/>
      <dgm:spPr/>
      <dgm:t>
        <a:bodyPr/>
        <a:lstStyle/>
        <a:p>
          <a:r>
            <a:rPr lang="en-US" dirty="0" smtClean="0"/>
            <a:t>Communicating</a:t>
          </a:r>
          <a:endParaRPr lang="en-US" dirty="0"/>
        </a:p>
      </dgm:t>
    </dgm:pt>
    <dgm:pt modelId="{1EC7F7ED-1DAF-4C9A-A920-507E2694DA67}" type="parTrans" cxnId="{2522008D-FD69-4AAC-B254-2B0E14FFEB94}">
      <dgm:prSet/>
      <dgm:spPr/>
      <dgm:t>
        <a:bodyPr/>
        <a:lstStyle/>
        <a:p>
          <a:endParaRPr lang="en-US"/>
        </a:p>
      </dgm:t>
    </dgm:pt>
    <dgm:pt modelId="{71D9C333-0D5E-47E3-A8F0-A0FC938866B8}" type="sibTrans" cxnId="{2522008D-FD69-4AAC-B254-2B0E14FFEB94}">
      <dgm:prSet/>
      <dgm:spPr/>
      <dgm:t>
        <a:bodyPr/>
        <a:lstStyle/>
        <a:p>
          <a:endParaRPr lang="en-US"/>
        </a:p>
      </dgm:t>
    </dgm:pt>
    <dgm:pt modelId="{85B2F1B0-A401-463D-AC52-251A09C4E96E}">
      <dgm:prSet phldrT="[Text]"/>
      <dgm:spPr/>
      <dgm:t>
        <a:bodyPr/>
        <a:lstStyle/>
        <a:p>
          <a:r>
            <a:rPr lang="en-US" dirty="0" smtClean="0"/>
            <a:t>in</a:t>
          </a:r>
          <a:endParaRPr lang="en-US" dirty="0"/>
        </a:p>
      </dgm:t>
    </dgm:pt>
    <dgm:pt modelId="{57C50FF7-906E-4428-BDAF-6F1E9E0792F5}" type="parTrans" cxnId="{ACC17D24-82EB-48AA-9E25-36E0797679A8}">
      <dgm:prSet/>
      <dgm:spPr/>
      <dgm:t>
        <a:bodyPr/>
        <a:lstStyle/>
        <a:p>
          <a:endParaRPr lang="en-US"/>
        </a:p>
      </dgm:t>
    </dgm:pt>
    <dgm:pt modelId="{BBFEA291-B9F5-4AED-A2CF-A1C5FF449D7E}" type="sibTrans" cxnId="{ACC17D24-82EB-48AA-9E25-36E0797679A8}">
      <dgm:prSet/>
      <dgm:spPr/>
      <dgm:t>
        <a:bodyPr/>
        <a:lstStyle/>
        <a:p>
          <a:endParaRPr lang="en-US"/>
        </a:p>
      </dgm:t>
    </dgm:pt>
    <dgm:pt modelId="{FDB0EB51-1D1F-40D2-9E6C-EFB9966A93BE}">
      <dgm:prSet phldrT="[Text]"/>
      <dgm:spPr/>
      <dgm:t>
        <a:bodyPr/>
        <a:lstStyle/>
        <a:p>
          <a:r>
            <a:rPr lang="en-US" dirty="0" smtClean="0"/>
            <a:t>Volunteering</a:t>
          </a:r>
          <a:endParaRPr lang="en-US" dirty="0"/>
        </a:p>
      </dgm:t>
    </dgm:pt>
    <dgm:pt modelId="{AB8A72DB-AEC5-4D6B-BE4B-B45EB741111C}" type="parTrans" cxnId="{32E3F82F-825D-4112-83C5-AE09E58BDB2E}">
      <dgm:prSet/>
      <dgm:spPr/>
      <dgm:t>
        <a:bodyPr/>
        <a:lstStyle/>
        <a:p>
          <a:endParaRPr lang="en-US"/>
        </a:p>
      </dgm:t>
    </dgm:pt>
    <dgm:pt modelId="{7715C63F-9670-4865-8089-86EC1B568376}" type="sibTrans" cxnId="{32E3F82F-825D-4112-83C5-AE09E58BDB2E}">
      <dgm:prSet/>
      <dgm:spPr/>
      <dgm:t>
        <a:bodyPr/>
        <a:lstStyle/>
        <a:p>
          <a:endParaRPr lang="en-US"/>
        </a:p>
      </dgm:t>
    </dgm:pt>
    <dgm:pt modelId="{47B4B827-7220-4441-8317-005D29F27571}">
      <dgm:prSet phldrT="[Text]"/>
      <dgm:spPr/>
      <dgm:t>
        <a:bodyPr/>
        <a:lstStyle/>
        <a:p>
          <a:r>
            <a:rPr lang="en-US" dirty="0" smtClean="0"/>
            <a:t>Learning at Home</a:t>
          </a:r>
          <a:endParaRPr lang="en-US" dirty="0"/>
        </a:p>
      </dgm:t>
    </dgm:pt>
    <dgm:pt modelId="{FCB69DE8-7F44-4A41-862D-83D977F055BE}" type="parTrans" cxnId="{8AE8FE82-D599-47C8-84C5-0178425CFE67}">
      <dgm:prSet/>
      <dgm:spPr/>
      <dgm:t>
        <a:bodyPr/>
        <a:lstStyle/>
        <a:p>
          <a:endParaRPr lang="en-US"/>
        </a:p>
      </dgm:t>
    </dgm:pt>
    <dgm:pt modelId="{C23BE0AF-04B7-4E2A-B967-790DFDEF3821}" type="sibTrans" cxnId="{8AE8FE82-D599-47C8-84C5-0178425CFE67}">
      <dgm:prSet/>
      <dgm:spPr/>
      <dgm:t>
        <a:bodyPr/>
        <a:lstStyle/>
        <a:p>
          <a:endParaRPr lang="en-US"/>
        </a:p>
      </dgm:t>
    </dgm:pt>
    <dgm:pt modelId="{60BF8324-8ADF-4D40-BA04-DDF899036B02}">
      <dgm:prSet phldrT="[Text]"/>
      <dgm:spPr/>
      <dgm:t>
        <a:bodyPr/>
        <a:lstStyle/>
        <a:p>
          <a:r>
            <a:rPr lang="en-US" dirty="0" smtClean="0"/>
            <a:t>Epstein’s framework</a:t>
          </a:r>
          <a:endParaRPr lang="en-US" dirty="0"/>
        </a:p>
      </dgm:t>
    </dgm:pt>
    <dgm:pt modelId="{1879DFEF-84E7-47C3-AD2B-52A6CA9D2BB4}" type="parTrans" cxnId="{A8EEE85D-43A6-48A3-909B-FC2C219AB2C8}">
      <dgm:prSet/>
      <dgm:spPr/>
      <dgm:t>
        <a:bodyPr/>
        <a:lstStyle/>
        <a:p>
          <a:endParaRPr lang="en-US"/>
        </a:p>
      </dgm:t>
    </dgm:pt>
    <dgm:pt modelId="{C47471E2-5AB7-41B7-BC31-C1702B1588FC}" type="sibTrans" cxnId="{A8EEE85D-43A6-48A3-909B-FC2C219AB2C8}">
      <dgm:prSet/>
      <dgm:spPr/>
      <dgm:t>
        <a:bodyPr/>
        <a:lstStyle/>
        <a:p>
          <a:endParaRPr lang="en-US"/>
        </a:p>
      </dgm:t>
    </dgm:pt>
    <dgm:pt modelId="{532E2C48-03B9-4472-BB21-CD01E93C4B5F}">
      <dgm:prSet phldrT="[Text]"/>
      <dgm:spPr/>
      <dgm:t>
        <a:bodyPr/>
        <a:lstStyle/>
        <a:p>
          <a:r>
            <a:rPr lang="en-US" dirty="0" smtClean="0"/>
            <a:t>Decision-making</a:t>
          </a:r>
          <a:endParaRPr lang="en-US" dirty="0"/>
        </a:p>
      </dgm:t>
    </dgm:pt>
    <dgm:pt modelId="{0B939026-D7F5-4C93-891E-80A87D8EBE48}" type="parTrans" cxnId="{4E212737-3420-4CBA-8C66-F9FC5EA95831}">
      <dgm:prSet/>
      <dgm:spPr/>
      <dgm:t>
        <a:bodyPr/>
        <a:lstStyle/>
        <a:p>
          <a:endParaRPr lang="en-US"/>
        </a:p>
      </dgm:t>
    </dgm:pt>
    <dgm:pt modelId="{AB504EBD-F5B6-42ED-9021-ED01D135294F}" type="sibTrans" cxnId="{4E212737-3420-4CBA-8C66-F9FC5EA95831}">
      <dgm:prSet/>
      <dgm:spPr/>
      <dgm:t>
        <a:bodyPr/>
        <a:lstStyle/>
        <a:p>
          <a:endParaRPr lang="en-US"/>
        </a:p>
      </dgm:t>
    </dgm:pt>
    <dgm:pt modelId="{BFCDC051-9874-4575-B807-7309F5319686}">
      <dgm:prSet phldrT="[Text]"/>
      <dgm:spPr/>
      <dgm:t>
        <a:bodyPr/>
        <a:lstStyle/>
        <a:p>
          <a:r>
            <a:rPr lang="en-US" dirty="0" smtClean="0"/>
            <a:t>Collaborating with the community</a:t>
          </a:r>
          <a:endParaRPr lang="en-US" dirty="0"/>
        </a:p>
      </dgm:t>
    </dgm:pt>
    <dgm:pt modelId="{63FDAA33-2161-4B4B-92E0-BB6C35E4C19E}" type="parTrans" cxnId="{889CB70D-DF42-4C98-B17A-D475F869FD6C}">
      <dgm:prSet/>
      <dgm:spPr/>
      <dgm:t>
        <a:bodyPr/>
        <a:lstStyle/>
        <a:p>
          <a:endParaRPr lang="en-US"/>
        </a:p>
      </dgm:t>
    </dgm:pt>
    <dgm:pt modelId="{966D7017-C85D-4709-9D5C-54D102F49F1C}" type="sibTrans" cxnId="{889CB70D-DF42-4C98-B17A-D475F869FD6C}">
      <dgm:prSet/>
      <dgm:spPr/>
      <dgm:t>
        <a:bodyPr/>
        <a:lstStyle/>
        <a:p>
          <a:endParaRPr lang="en-US"/>
        </a:p>
      </dgm:t>
    </dgm:pt>
    <dgm:pt modelId="{8A669144-0294-4857-8C70-65517E46645E}" type="pres">
      <dgm:prSet presAssocID="{929FFA9E-8100-4FEC-8848-A638995D029C}" presName="theList" presStyleCnt="0">
        <dgm:presLayoutVars>
          <dgm:dir/>
          <dgm:animLvl val="lvl"/>
          <dgm:resizeHandles val="exact"/>
        </dgm:presLayoutVars>
      </dgm:prSet>
      <dgm:spPr/>
      <dgm:t>
        <a:bodyPr/>
        <a:lstStyle/>
        <a:p>
          <a:endParaRPr lang="en-US"/>
        </a:p>
      </dgm:t>
    </dgm:pt>
    <dgm:pt modelId="{0882087C-F41F-479B-897E-77938D84B419}" type="pres">
      <dgm:prSet presAssocID="{323A116F-191E-4CA4-B6F3-AE17AF2C2FB7}" presName="compNode" presStyleCnt="0"/>
      <dgm:spPr/>
    </dgm:pt>
    <dgm:pt modelId="{3499348E-AACF-404B-9797-D596F3549645}" type="pres">
      <dgm:prSet presAssocID="{323A116F-191E-4CA4-B6F3-AE17AF2C2FB7}" presName="aNode" presStyleLbl="bgShp" presStyleIdx="0" presStyleCnt="3"/>
      <dgm:spPr/>
      <dgm:t>
        <a:bodyPr/>
        <a:lstStyle/>
        <a:p>
          <a:endParaRPr lang="en-US"/>
        </a:p>
      </dgm:t>
    </dgm:pt>
    <dgm:pt modelId="{FC00CBC0-7769-4E71-A9A5-2C1E70A209A3}" type="pres">
      <dgm:prSet presAssocID="{323A116F-191E-4CA4-B6F3-AE17AF2C2FB7}" presName="textNode" presStyleLbl="bgShp" presStyleIdx="0" presStyleCnt="3"/>
      <dgm:spPr/>
      <dgm:t>
        <a:bodyPr/>
        <a:lstStyle/>
        <a:p>
          <a:endParaRPr lang="en-US"/>
        </a:p>
      </dgm:t>
    </dgm:pt>
    <dgm:pt modelId="{21976D19-FDDE-475C-863E-671A2F98D3F1}" type="pres">
      <dgm:prSet presAssocID="{323A116F-191E-4CA4-B6F3-AE17AF2C2FB7}" presName="compChildNode" presStyleCnt="0"/>
      <dgm:spPr/>
    </dgm:pt>
    <dgm:pt modelId="{D5C5C938-AE45-460A-BD6D-444D808CD359}" type="pres">
      <dgm:prSet presAssocID="{323A116F-191E-4CA4-B6F3-AE17AF2C2FB7}" presName="theInnerList" presStyleCnt="0"/>
      <dgm:spPr/>
    </dgm:pt>
    <dgm:pt modelId="{09BAA713-6EBD-4F41-A176-F5CC5757ACBC}" type="pres">
      <dgm:prSet presAssocID="{7124A0E7-E7DD-4E9C-96CC-560826450CD6}" presName="childNode" presStyleLbl="node1" presStyleIdx="0" presStyleCnt="6">
        <dgm:presLayoutVars>
          <dgm:bulletEnabled val="1"/>
        </dgm:presLayoutVars>
      </dgm:prSet>
      <dgm:spPr/>
      <dgm:t>
        <a:bodyPr/>
        <a:lstStyle/>
        <a:p>
          <a:endParaRPr lang="en-US"/>
        </a:p>
      </dgm:t>
    </dgm:pt>
    <dgm:pt modelId="{52999EB6-60E9-4E56-A03F-4B30A9C97EBC}" type="pres">
      <dgm:prSet presAssocID="{7124A0E7-E7DD-4E9C-96CC-560826450CD6}" presName="aSpace2" presStyleCnt="0"/>
      <dgm:spPr/>
    </dgm:pt>
    <dgm:pt modelId="{416F0ABA-1E25-4BE2-8317-E08A0A4DA85F}" type="pres">
      <dgm:prSet presAssocID="{065B507F-1564-4EDC-9E82-BE0F3BEE9C5A}" presName="childNode" presStyleLbl="node1" presStyleIdx="1" presStyleCnt="6">
        <dgm:presLayoutVars>
          <dgm:bulletEnabled val="1"/>
        </dgm:presLayoutVars>
      </dgm:prSet>
      <dgm:spPr/>
      <dgm:t>
        <a:bodyPr/>
        <a:lstStyle/>
        <a:p>
          <a:endParaRPr lang="en-US"/>
        </a:p>
      </dgm:t>
    </dgm:pt>
    <dgm:pt modelId="{8A4F15A0-F3B2-4A38-9773-54666498B3D2}" type="pres">
      <dgm:prSet presAssocID="{323A116F-191E-4CA4-B6F3-AE17AF2C2FB7}" presName="aSpace" presStyleCnt="0"/>
      <dgm:spPr/>
    </dgm:pt>
    <dgm:pt modelId="{CE13D9FB-5230-42AF-940F-A5853425F886}" type="pres">
      <dgm:prSet presAssocID="{85B2F1B0-A401-463D-AC52-251A09C4E96E}" presName="compNode" presStyleCnt="0"/>
      <dgm:spPr/>
    </dgm:pt>
    <dgm:pt modelId="{F99414DC-DE2B-4A22-B959-67E50382EA98}" type="pres">
      <dgm:prSet presAssocID="{85B2F1B0-A401-463D-AC52-251A09C4E96E}" presName="aNode" presStyleLbl="bgShp" presStyleIdx="1" presStyleCnt="3"/>
      <dgm:spPr/>
      <dgm:t>
        <a:bodyPr/>
        <a:lstStyle/>
        <a:p>
          <a:endParaRPr lang="en-US"/>
        </a:p>
      </dgm:t>
    </dgm:pt>
    <dgm:pt modelId="{4C2382BA-4E34-42BF-AC2C-26327C161056}" type="pres">
      <dgm:prSet presAssocID="{85B2F1B0-A401-463D-AC52-251A09C4E96E}" presName="textNode" presStyleLbl="bgShp" presStyleIdx="1" presStyleCnt="3"/>
      <dgm:spPr/>
      <dgm:t>
        <a:bodyPr/>
        <a:lstStyle/>
        <a:p>
          <a:endParaRPr lang="en-US"/>
        </a:p>
      </dgm:t>
    </dgm:pt>
    <dgm:pt modelId="{5FBD080E-37FB-4DE2-8D4A-F926A2FCB103}" type="pres">
      <dgm:prSet presAssocID="{85B2F1B0-A401-463D-AC52-251A09C4E96E}" presName="compChildNode" presStyleCnt="0"/>
      <dgm:spPr/>
    </dgm:pt>
    <dgm:pt modelId="{88F92842-481E-44AA-B240-A583A315CE2F}" type="pres">
      <dgm:prSet presAssocID="{85B2F1B0-A401-463D-AC52-251A09C4E96E}" presName="theInnerList" presStyleCnt="0"/>
      <dgm:spPr/>
    </dgm:pt>
    <dgm:pt modelId="{E9FD5C60-EA8F-47B3-A949-9BABC1434D6D}" type="pres">
      <dgm:prSet presAssocID="{FDB0EB51-1D1F-40D2-9E6C-EFB9966A93BE}" presName="childNode" presStyleLbl="node1" presStyleIdx="2" presStyleCnt="6">
        <dgm:presLayoutVars>
          <dgm:bulletEnabled val="1"/>
        </dgm:presLayoutVars>
      </dgm:prSet>
      <dgm:spPr/>
      <dgm:t>
        <a:bodyPr/>
        <a:lstStyle/>
        <a:p>
          <a:endParaRPr lang="en-US"/>
        </a:p>
      </dgm:t>
    </dgm:pt>
    <dgm:pt modelId="{B74D3603-064A-4E57-A483-B584443FCFCA}" type="pres">
      <dgm:prSet presAssocID="{FDB0EB51-1D1F-40D2-9E6C-EFB9966A93BE}" presName="aSpace2" presStyleCnt="0"/>
      <dgm:spPr/>
    </dgm:pt>
    <dgm:pt modelId="{16F17596-3C36-4101-8B18-2554370524C8}" type="pres">
      <dgm:prSet presAssocID="{47B4B827-7220-4441-8317-005D29F27571}" presName="childNode" presStyleLbl="node1" presStyleIdx="3" presStyleCnt="6">
        <dgm:presLayoutVars>
          <dgm:bulletEnabled val="1"/>
        </dgm:presLayoutVars>
      </dgm:prSet>
      <dgm:spPr/>
      <dgm:t>
        <a:bodyPr/>
        <a:lstStyle/>
        <a:p>
          <a:endParaRPr lang="en-US"/>
        </a:p>
      </dgm:t>
    </dgm:pt>
    <dgm:pt modelId="{8FFBA96C-B5CC-4B79-BA1B-12B887685E1F}" type="pres">
      <dgm:prSet presAssocID="{85B2F1B0-A401-463D-AC52-251A09C4E96E}" presName="aSpace" presStyleCnt="0"/>
      <dgm:spPr/>
    </dgm:pt>
    <dgm:pt modelId="{0FF79749-C43A-4B7A-814E-563C78A14295}" type="pres">
      <dgm:prSet presAssocID="{60BF8324-8ADF-4D40-BA04-DDF899036B02}" presName="compNode" presStyleCnt="0"/>
      <dgm:spPr/>
    </dgm:pt>
    <dgm:pt modelId="{01AC69AF-4912-4365-ACF6-30AD2B5CD971}" type="pres">
      <dgm:prSet presAssocID="{60BF8324-8ADF-4D40-BA04-DDF899036B02}" presName="aNode" presStyleLbl="bgShp" presStyleIdx="2" presStyleCnt="3"/>
      <dgm:spPr/>
      <dgm:t>
        <a:bodyPr/>
        <a:lstStyle/>
        <a:p>
          <a:endParaRPr lang="en-US"/>
        </a:p>
      </dgm:t>
    </dgm:pt>
    <dgm:pt modelId="{2F54330C-794C-415B-ABA5-9C6108321CCE}" type="pres">
      <dgm:prSet presAssocID="{60BF8324-8ADF-4D40-BA04-DDF899036B02}" presName="textNode" presStyleLbl="bgShp" presStyleIdx="2" presStyleCnt="3"/>
      <dgm:spPr/>
      <dgm:t>
        <a:bodyPr/>
        <a:lstStyle/>
        <a:p>
          <a:endParaRPr lang="en-US"/>
        </a:p>
      </dgm:t>
    </dgm:pt>
    <dgm:pt modelId="{25CAFA96-6194-4622-9E9B-616EFFA9CE3A}" type="pres">
      <dgm:prSet presAssocID="{60BF8324-8ADF-4D40-BA04-DDF899036B02}" presName="compChildNode" presStyleCnt="0"/>
      <dgm:spPr/>
    </dgm:pt>
    <dgm:pt modelId="{AF3F5ABB-963D-4664-BEC8-E29FA4449F79}" type="pres">
      <dgm:prSet presAssocID="{60BF8324-8ADF-4D40-BA04-DDF899036B02}" presName="theInnerList" presStyleCnt="0"/>
      <dgm:spPr/>
    </dgm:pt>
    <dgm:pt modelId="{966C17B8-029C-4841-95F8-D4A41EAC12C0}" type="pres">
      <dgm:prSet presAssocID="{532E2C48-03B9-4472-BB21-CD01E93C4B5F}" presName="childNode" presStyleLbl="node1" presStyleIdx="4" presStyleCnt="6">
        <dgm:presLayoutVars>
          <dgm:bulletEnabled val="1"/>
        </dgm:presLayoutVars>
      </dgm:prSet>
      <dgm:spPr/>
      <dgm:t>
        <a:bodyPr/>
        <a:lstStyle/>
        <a:p>
          <a:endParaRPr lang="en-US"/>
        </a:p>
      </dgm:t>
    </dgm:pt>
    <dgm:pt modelId="{5E42C7AF-D249-45C1-BEE4-1A7B7BD67412}" type="pres">
      <dgm:prSet presAssocID="{532E2C48-03B9-4472-BB21-CD01E93C4B5F}" presName="aSpace2" presStyleCnt="0"/>
      <dgm:spPr/>
    </dgm:pt>
    <dgm:pt modelId="{E39A2201-B774-43F4-80A1-31FFEEEDD0B7}" type="pres">
      <dgm:prSet presAssocID="{BFCDC051-9874-4575-B807-7309F5319686}" presName="childNode" presStyleLbl="node1" presStyleIdx="5" presStyleCnt="6">
        <dgm:presLayoutVars>
          <dgm:bulletEnabled val="1"/>
        </dgm:presLayoutVars>
      </dgm:prSet>
      <dgm:spPr/>
      <dgm:t>
        <a:bodyPr/>
        <a:lstStyle/>
        <a:p>
          <a:endParaRPr lang="en-US"/>
        </a:p>
      </dgm:t>
    </dgm:pt>
  </dgm:ptLst>
  <dgm:cxnLst>
    <dgm:cxn modelId="{4E212737-3420-4CBA-8C66-F9FC5EA95831}" srcId="{60BF8324-8ADF-4D40-BA04-DDF899036B02}" destId="{532E2C48-03B9-4472-BB21-CD01E93C4B5F}" srcOrd="0" destOrd="0" parTransId="{0B939026-D7F5-4C93-891E-80A87D8EBE48}" sibTransId="{AB504EBD-F5B6-42ED-9021-ED01D135294F}"/>
    <dgm:cxn modelId="{AB2E5D95-50BC-4FD2-B877-C8BA3CF1AFA3}" type="presOf" srcId="{85B2F1B0-A401-463D-AC52-251A09C4E96E}" destId="{4C2382BA-4E34-42BF-AC2C-26327C161056}" srcOrd="1" destOrd="0" presId="urn:microsoft.com/office/officeart/2005/8/layout/lProcess2"/>
    <dgm:cxn modelId="{64D91C79-88F5-4CB1-939B-709C790D06B2}" srcId="{323A116F-191E-4CA4-B6F3-AE17AF2C2FB7}" destId="{7124A0E7-E7DD-4E9C-96CC-560826450CD6}" srcOrd="0" destOrd="0" parTransId="{63A85175-918E-4EC1-8682-63BF40F3EEE2}" sibTransId="{88BEEC7B-57D3-4770-BFC6-AC10023167BC}"/>
    <dgm:cxn modelId="{2B4A24EC-C6EA-4657-953C-2AEB1DF956C6}" type="presOf" srcId="{60BF8324-8ADF-4D40-BA04-DDF899036B02}" destId="{01AC69AF-4912-4365-ACF6-30AD2B5CD971}" srcOrd="0" destOrd="0" presId="urn:microsoft.com/office/officeart/2005/8/layout/lProcess2"/>
    <dgm:cxn modelId="{E49E6AF8-855A-4BD3-9C1E-7B3520E3D39B}" type="presOf" srcId="{532E2C48-03B9-4472-BB21-CD01E93C4B5F}" destId="{966C17B8-029C-4841-95F8-D4A41EAC12C0}" srcOrd="0" destOrd="0" presId="urn:microsoft.com/office/officeart/2005/8/layout/lProcess2"/>
    <dgm:cxn modelId="{873D165A-F93D-4926-9DBC-66F6D1D87EDB}" type="presOf" srcId="{BFCDC051-9874-4575-B807-7309F5319686}" destId="{E39A2201-B774-43F4-80A1-31FFEEEDD0B7}" srcOrd="0" destOrd="0" presId="urn:microsoft.com/office/officeart/2005/8/layout/lProcess2"/>
    <dgm:cxn modelId="{225E5B45-6D1C-4B48-96BD-AEBE54C97331}" type="presOf" srcId="{323A116F-191E-4CA4-B6F3-AE17AF2C2FB7}" destId="{FC00CBC0-7769-4E71-A9A5-2C1E70A209A3}" srcOrd="1" destOrd="0" presId="urn:microsoft.com/office/officeart/2005/8/layout/lProcess2"/>
    <dgm:cxn modelId="{2C6072F0-77F3-46AD-A3BB-4736A9A5FFD3}" type="presOf" srcId="{60BF8324-8ADF-4D40-BA04-DDF899036B02}" destId="{2F54330C-794C-415B-ABA5-9C6108321CCE}" srcOrd="1" destOrd="0" presId="urn:microsoft.com/office/officeart/2005/8/layout/lProcess2"/>
    <dgm:cxn modelId="{FEF15BB2-A191-41A6-9831-72D4D6C80CDA}" type="presOf" srcId="{47B4B827-7220-4441-8317-005D29F27571}" destId="{16F17596-3C36-4101-8B18-2554370524C8}" srcOrd="0" destOrd="0" presId="urn:microsoft.com/office/officeart/2005/8/layout/lProcess2"/>
    <dgm:cxn modelId="{8AE8FE82-D599-47C8-84C5-0178425CFE67}" srcId="{85B2F1B0-A401-463D-AC52-251A09C4E96E}" destId="{47B4B827-7220-4441-8317-005D29F27571}" srcOrd="1" destOrd="0" parTransId="{FCB69DE8-7F44-4A41-862D-83D977F055BE}" sibTransId="{C23BE0AF-04B7-4E2A-B967-790DFDEF3821}"/>
    <dgm:cxn modelId="{98087EC7-60E9-4CA8-8497-B84D25D14E57}" type="presOf" srcId="{065B507F-1564-4EDC-9E82-BE0F3BEE9C5A}" destId="{416F0ABA-1E25-4BE2-8317-E08A0A4DA85F}" srcOrd="0" destOrd="0" presId="urn:microsoft.com/office/officeart/2005/8/layout/lProcess2"/>
    <dgm:cxn modelId="{81103036-96BA-4886-83FA-BFC04A7C68CE}" type="presOf" srcId="{323A116F-191E-4CA4-B6F3-AE17AF2C2FB7}" destId="{3499348E-AACF-404B-9797-D596F3549645}" srcOrd="0" destOrd="0" presId="urn:microsoft.com/office/officeart/2005/8/layout/lProcess2"/>
    <dgm:cxn modelId="{2522008D-FD69-4AAC-B254-2B0E14FFEB94}" srcId="{323A116F-191E-4CA4-B6F3-AE17AF2C2FB7}" destId="{065B507F-1564-4EDC-9E82-BE0F3BEE9C5A}" srcOrd="1" destOrd="0" parTransId="{1EC7F7ED-1DAF-4C9A-A920-507E2694DA67}" sibTransId="{71D9C333-0D5E-47E3-A8F0-A0FC938866B8}"/>
    <dgm:cxn modelId="{32E3F82F-825D-4112-83C5-AE09E58BDB2E}" srcId="{85B2F1B0-A401-463D-AC52-251A09C4E96E}" destId="{FDB0EB51-1D1F-40D2-9E6C-EFB9966A93BE}" srcOrd="0" destOrd="0" parTransId="{AB8A72DB-AEC5-4D6B-BE4B-B45EB741111C}" sibTransId="{7715C63F-9670-4865-8089-86EC1B568376}"/>
    <dgm:cxn modelId="{150E3310-1C5B-4B84-AA6F-39DCFF66B5CE}" type="presOf" srcId="{7124A0E7-E7DD-4E9C-96CC-560826450CD6}" destId="{09BAA713-6EBD-4F41-A176-F5CC5757ACBC}" srcOrd="0" destOrd="0" presId="urn:microsoft.com/office/officeart/2005/8/layout/lProcess2"/>
    <dgm:cxn modelId="{9E3AB470-602F-49BD-AEC5-ECEB96417846}" type="presOf" srcId="{FDB0EB51-1D1F-40D2-9E6C-EFB9966A93BE}" destId="{E9FD5C60-EA8F-47B3-A949-9BABC1434D6D}" srcOrd="0" destOrd="0" presId="urn:microsoft.com/office/officeart/2005/8/layout/lProcess2"/>
    <dgm:cxn modelId="{A8EEE85D-43A6-48A3-909B-FC2C219AB2C8}" srcId="{929FFA9E-8100-4FEC-8848-A638995D029C}" destId="{60BF8324-8ADF-4D40-BA04-DDF899036B02}" srcOrd="2" destOrd="0" parTransId="{1879DFEF-84E7-47C3-AD2B-52A6CA9D2BB4}" sibTransId="{C47471E2-5AB7-41B7-BC31-C1702B1588FC}"/>
    <dgm:cxn modelId="{9D5B784C-88D8-4CB1-89FE-AD4B7B0AFE00}" srcId="{929FFA9E-8100-4FEC-8848-A638995D029C}" destId="{323A116F-191E-4CA4-B6F3-AE17AF2C2FB7}" srcOrd="0" destOrd="0" parTransId="{1E20BE86-AC12-4875-9458-561FE166A787}" sibTransId="{AE97A9F2-6A89-4C54-8551-22373ACF390A}"/>
    <dgm:cxn modelId="{5A01DEE6-AD6C-422E-B560-A5CE6BA068CD}" type="presOf" srcId="{85B2F1B0-A401-463D-AC52-251A09C4E96E}" destId="{F99414DC-DE2B-4A22-B959-67E50382EA98}" srcOrd="0" destOrd="0" presId="urn:microsoft.com/office/officeart/2005/8/layout/lProcess2"/>
    <dgm:cxn modelId="{889CB70D-DF42-4C98-B17A-D475F869FD6C}" srcId="{60BF8324-8ADF-4D40-BA04-DDF899036B02}" destId="{BFCDC051-9874-4575-B807-7309F5319686}" srcOrd="1" destOrd="0" parTransId="{63FDAA33-2161-4B4B-92E0-BB6C35E4C19E}" sibTransId="{966D7017-C85D-4709-9D5C-54D102F49F1C}"/>
    <dgm:cxn modelId="{931AE8BF-8CF9-4E08-8610-FA65E1160EEB}" type="presOf" srcId="{929FFA9E-8100-4FEC-8848-A638995D029C}" destId="{8A669144-0294-4857-8C70-65517E46645E}" srcOrd="0" destOrd="0" presId="urn:microsoft.com/office/officeart/2005/8/layout/lProcess2"/>
    <dgm:cxn modelId="{ACC17D24-82EB-48AA-9E25-36E0797679A8}" srcId="{929FFA9E-8100-4FEC-8848-A638995D029C}" destId="{85B2F1B0-A401-463D-AC52-251A09C4E96E}" srcOrd="1" destOrd="0" parTransId="{57C50FF7-906E-4428-BDAF-6F1E9E0792F5}" sibTransId="{BBFEA291-B9F5-4AED-A2CF-A1C5FF449D7E}"/>
    <dgm:cxn modelId="{8F1CD475-9A43-41C4-9877-8C85B496F488}" type="presParOf" srcId="{8A669144-0294-4857-8C70-65517E46645E}" destId="{0882087C-F41F-479B-897E-77938D84B419}" srcOrd="0" destOrd="0" presId="urn:microsoft.com/office/officeart/2005/8/layout/lProcess2"/>
    <dgm:cxn modelId="{A484BC22-DDD1-437A-9A49-0599198269FB}" type="presParOf" srcId="{0882087C-F41F-479B-897E-77938D84B419}" destId="{3499348E-AACF-404B-9797-D596F3549645}" srcOrd="0" destOrd="0" presId="urn:microsoft.com/office/officeart/2005/8/layout/lProcess2"/>
    <dgm:cxn modelId="{1D940916-5835-460F-AB55-6E782C04C1FF}" type="presParOf" srcId="{0882087C-F41F-479B-897E-77938D84B419}" destId="{FC00CBC0-7769-4E71-A9A5-2C1E70A209A3}" srcOrd="1" destOrd="0" presId="urn:microsoft.com/office/officeart/2005/8/layout/lProcess2"/>
    <dgm:cxn modelId="{0F5CF314-C342-481B-83A6-0447C5CB93BE}" type="presParOf" srcId="{0882087C-F41F-479B-897E-77938D84B419}" destId="{21976D19-FDDE-475C-863E-671A2F98D3F1}" srcOrd="2" destOrd="0" presId="urn:microsoft.com/office/officeart/2005/8/layout/lProcess2"/>
    <dgm:cxn modelId="{7989FE99-C631-4FE6-9858-8B8930C40A23}" type="presParOf" srcId="{21976D19-FDDE-475C-863E-671A2F98D3F1}" destId="{D5C5C938-AE45-460A-BD6D-444D808CD359}" srcOrd="0" destOrd="0" presId="urn:microsoft.com/office/officeart/2005/8/layout/lProcess2"/>
    <dgm:cxn modelId="{3C0AC2F1-DD9C-4327-99BF-91689A3E88F2}" type="presParOf" srcId="{D5C5C938-AE45-460A-BD6D-444D808CD359}" destId="{09BAA713-6EBD-4F41-A176-F5CC5757ACBC}" srcOrd="0" destOrd="0" presId="urn:microsoft.com/office/officeart/2005/8/layout/lProcess2"/>
    <dgm:cxn modelId="{9BAD8C52-ECA7-4E78-883E-D9BB3B338EE9}" type="presParOf" srcId="{D5C5C938-AE45-460A-BD6D-444D808CD359}" destId="{52999EB6-60E9-4E56-A03F-4B30A9C97EBC}" srcOrd="1" destOrd="0" presId="urn:microsoft.com/office/officeart/2005/8/layout/lProcess2"/>
    <dgm:cxn modelId="{F6987CB8-75B0-4F1D-8B1A-8D60A4A4A904}" type="presParOf" srcId="{D5C5C938-AE45-460A-BD6D-444D808CD359}" destId="{416F0ABA-1E25-4BE2-8317-E08A0A4DA85F}" srcOrd="2" destOrd="0" presId="urn:microsoft.com/office/officeart/2005/8/layout/lProcess2"/>
    <dgm:cxn modelId="{58507459-7325-4F43-AEAD-4DEDC1715320}" type="presParOf" srcId="{8A669144-0294-4857-8C70-65517E46645E}" destId="{8A4F15A0-F3B2-4A38-9773-54666498B3D2}" srcOrd="1" destOrd="0" presId="urn:microsoft.com/office/officeart/2005/8/layout/lProcess2"/>
    <dgm:cxn modelId="{9D50DE70-A513-4B1F-BD97-495C7BE5B08D}" type="presParOf" srcId="{8A669144-0294-4857-8C70-65517E46645E}" destId="{CE13D9FB-5230-42AF-940F-A5853425F886}" srcOrd="2" destOrd="0" presId="urn:microsoft.com/office/officeart/2005/8/layout/lProcess2"/>
    <dgm:cxn modelId="{F4E998C9-D66C-4042-B878-8B44D8255548}" type="presParOf" srcId="{CE13D9FB-5230-42AF-940F-A5853425F886}" destId="{F99414DC-DE2B-4A22-B959-67E50382EA98}" srcOrd="0" destOrd="0" presId="urn:microsoft.com/office/officeart/2005/8/layout/lProcess2"/>
    <dgm:cxn modelId="{A89DB557-8ABD-46EC-A409-C28FDFD9C38A}" type="presParOf" srcId="{CE13D9FB-5230-42AF-940F-A5853425F886}" destId="{4C2382BA-4E34-42BF-AC2C-26327C161056}" srcOrd="1" destOrd="0" presId="urn:microsoft.com/office/officeart/2005/8/layout/lProcess2"/>
    <dgm:cxn modelId="{47144733-4663-400A-8705-5A0032705411}" type="presParOf" srcId="{CE13D9FB-5230-42AF-940F-A5853425F886}" destId="{5FBD080E-37FB-4DE2-8D4A-F926A2FCB103}" srcOrd="2" destOrd="0" presId="urn:microsoft.com/office/officeart/2005/8/layout/lProcess2"/>
    <dgm:cxn modelId="{C075DA64-C4E3-410F-9319-B612CEF4023E}" type="presParOf" srcId="{5FBD080E-37FB-4DE2-8D4A-F926A2FCB103}" destId="{88F92842-481E-44AA-B240-A583A315CE2F}" srcOrd="0" destOrd="0" presId="urn:microsoft.com/office/officeart/2005/8/layout/lProcess2"/>
    <dgm:cxn modelId="{ED4CDA1B-9933-4579-A115-DA79A7D755C8}" type="presParOf" srcId="{88F92842-481E-44AA-B240-A583A315CE2F}" destId="{E9FD5C60-EA8F-47B3-A949-9BABC1434D6D}" srcOrd="0" destOrd="0" presId="urn:microsoft.com/office/officeart/2005/8/layout/lProcess2"/>
    <dgm:cxn modelId="{2880E59B-2702-457C-8C9D-87D954B252A6}" type="presParOf" srcId="{88F92842-481E-44AA-B240-A583A315CE2F}" destId="{B74D3603-064A-4E57-A483-B584443FCFCA}" srcOrd="1" destOrd="0" presId="urn:microsoft.com/office/officeart/2005/8/layout/lProcess2"/>
    <dgm:cxn modelId="{2DA9FEA6-8E8A-430E-BE88-60AC4AAA8E9A}" type="presParOf" srcId="{88F92842-481E-44AA-B240-A583A315CE2F}" destId="{16F17596-3C36-4101-8B18-2554370524C8}" srcOrd="2" destOrd="0" presId="urn:microsoft.com/office/officeart/2005/8/layout/lProcess2"/>
    <dgm:cxn modelId="{87BA091C-EDFE-4FFB-A4B7-3C8BECF9C1BF}" type="presParOf" srcId="{8A669144-0294-4857-8C70-65517E46645E}" destId="{8FFBA96C-B5CC-4B79-BA1B-12B887685E1F}" srcOrd="3" destOrd="0" presId="urn:microsoft.com/office/officeart/2005/8/layout/lProcess2"/>
    <dgm:cxn modelId="{57DE69A7-0D62-4B2A-B790-57520E94382D}" type="presParOf" srcId="{8A669144-0294-4857-8C70-65517E46645E}" destId="{0FF79749-C43A-4B7A-814E-563C78A14295}" srcOrd="4" destOrd="0" presId="urn:microsoft.com/office/officeart/2005/8/layout/lProcess2"/>
    <dgm:cxn modelId="{D33F4601-B10A-41B0-9C18-367191FCECFE}" type="presParOf" srcId="{0FF79749-C43A-4B7A-814E-563C78A14295}" destId="{01AC69AF-4912-4365-ACF6-30AD2B5CD971}" srcOrd="0" destOrd="0" presId="urn:microsoft.com/office/officeart/2005/8/layout/lProcess2"/>
    <dgm:cxn modelId="{CA3E001D-586A-433E-AC33-EADEC77DDDEF}" type="presParOf" srcId="{0FF79749-C43A-4B7A-814E-563C78A14295}" destId="{2F54330C-794C-415B-ABA5-9C6108321CCE}" srcOrd="1" destOrd="0" presId="urn:microsoft.com/office/officeart/2005/8/layout/lProcess2"/>
    <dgm:cxn modelId="{45B2FF9A-4EE4-4F97-BE6E-0069DCC786BC}" type="presParOf" srcId="{0FF79749-C43A-4B7A-814E-563C78A14295}" destId="{25CAFA96-6194-4622-9E9B-616EFFA9CE3A}" srcOrd="2" destOrd="0" presId="urn:microsoft.com/office/officeart/2005/8/layout/lProcess2"/>
    <dgm:cxn modelId="{6CB1BCFE-2FB7-444B-83CA-9FDFEF207FAE}" type="presParOf" srcId="{25CAFA96-6194-4622-9E9B-616EFFA9CE3A}" destId="{AF3F5ABB-963D-4664-BEC8-E29FA4449F79}" srcOrd="0" destOrd="0" presId="urn:microsoft.com/office/officeart/2005/8/layout/lProcess2"/>
    <dgm:cxn modelId="{61C108F4-806F-4CB5-8AA5-DACEE494AC55}" type="presParOf" srcId="{AF3F5ABB-963D-4664-BEC8-E29FA4449F79}" destId="{966C17B8-029C-4841-95F8-D4A41EAC12C0}" srcOrd="0" destOrd="0" presId="urn:microsoft.com/office/officeart/2005/8/layout/lProcess2"/>
    <dgm:cxn modelId="{65FE95EF-2E98-4CC4-8058-1011C0FC861A}" type="presParOf" srcId="{AF3F5ABB-963D-4664-BEC8-E29FA4449F79}" destId="{5E42C7AF-D249-45C1-BEE4-1A7B7BD67412}" srcOrd="1" destOrd="0" presId="urn:microsoft.com/office/officeart/2005/8/layout/lProcess2"/>
    <dgm:cxn modelId="{2813DE18-2E11-439C-B71B-45C37A076C87}" type="presParOf" srcId="{AF3F5ABB-963D-4664-BEC8-E29FA4449F79}" destId="{E39A2201-B774-43F4-80A1-31FFEEEDD0B7}"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9FFA9E-8100-4FEC-8848-A638995D029C}"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323A116F-191E-4CA4-B6F3-AE17AF2C2FB7}">
      <dgm:prSet phldrT="[Text]"/>
      <dgm:spPr/>
      <dgm:t>
        <a:bodyPr/>
        <a:lstStyle/>
        <a:p>
          <a:r>
            <a:rPr lang="en-US" dirty="0" smtClean="0"/>
            <a:t>Six Areas</a:t>
          </a:r>
          <a:endParaRPr lang="en-US" dirty="0"/>
        </a:p>
      </dgm:t>
    </dgm:pt>
    <dgm:pt modelId="{1E20BE86-AC12-4875-9458-561FE166A787}" type="parTrans" cxnId="{9D5B784C-88D8-4CB1-89FE-AD4B7B0AFE00}">
      <dgm:prSet/>
      <dgm:spPr/>
      <dgm:t>
        <a:bodyPr/>
        <a:lstStyle/>
        <a:p>
          <a:endParaRPr lang="en-US"/>
        </a:p>
      </dgm:t>
    </dgm:pt>
    <dgm:pt modelId="{AE97A9F2-6A89-4C54-8551-22373ACF390A}" type="sibTrans" cxnId="{9D5B784C-88D8-4CB1-89FE-AD4B7B0AFE00}">
      <dgm:prSet/>
      <dgm:spPr/>
      <dgm:t>
        <a:bodyPr/>
        <a:lstStyle/>
        <a:p>
          <a:endParaRPr lang="en-US"/>
        </a:p>
      </dgm:t>
    </dgm:pt>
    <dgm:pt modelId="{7124A0E7-E7DD-4E9C-96CC-560826450CD6}">
      <dgm:prSet phldrT="[Text]"/>
      <dgm:spPr/>
      <dgm:t>
        <a:bodyPr/>
        <a:lstStyle/>
        <a:p>
          <a:r>
            <a:rPr lang="en-US" dirty="0" smtClean="0"/>
            <a:t>Parenting	</a:t>
          </a:r>
          <a:endParaRPr lang="en-US" dirty="0"/>
        </a:p>
      </dgm:t>
    </dgm:pt>
    <dgm:pt modelId="{63A85175-918E-4EC1-8682-63BF40F3EEE2}" type="parTrans" cxnId="{64D91C79-88F5-4CB1-939B-709C790D06B2}">
      <dgm:prSet/>
      <dgm:spPr/>
      <dgm:t>
        <a:bodyPr/>
        <a:lstStyle/>
        <a:p>
          <a:endParaRPr lang="en-US"/>
        </a:p>
      </dgm:t>
    </dgm:pt>
    <dgm:pt modelId="{88BEEC7B-57D3-4770-BFC6-AC10023167BC}" type="sibTrans" cxnId="{64D91C79-88F5-4CB1-939B-709C790D06B2}">
      <dgm:prSet/>
      <dgm:spPr/>
      <dgm:t>
        <a:bodyPr/>
        <a:lstStyle/>
        <a:p>
          <a:endParaRPr lang="en-US"/>
        </a:p>
      </dgm:t>
    </dgm:pt>
    <dgm:pt modelId="{065B507F-1564-4EDC-9E82-BE0F3BEE9C5A}">
      <dgm:prSet phldrT="[Text]"/>
      <dgm:spPr/>
      <dgm:t>
        <a:bodyPr/>
        <a:lstStyle/>
        <a:p>
          <a:r>
            <a:rPr lang="en-US" dirty="0" smtClean="0"/>
            <a:t>Communicating</a:t>
          </a:r>
          <a:endParaRPr lang="en-US" dirty="0"/>
        </a:p>
      </dgm:t>
    </dgm:pt>
    <dgm:pt modelId="{1EC7F7ED-1DAF-4C9A-A920-507E2694DA67}" type="parTrans" cxnId="{2522008D-FD69-4AAC-B254-2B0E14FFEB94}">
      <dgm:prSet/>
      <dgm:spPr/>
      <dgm:t>
        <a:bodyPr/>
        <a:lstStyle/>
        <a:p>
          <a:endParaRPr lang="en-US"/>
        </a:p>
      </dgm:t>
    </dgm:pt>
    <dgm:pt modelId="{71D9C333-0D5E-47E3-A8F0-A0FC938866B8}" type="sibTrans" cxnId="{2522008D-FD69-4AAC-B254-2B0E14FFEB94}">
      <dgm:prSet/>
      <dgm:spPr/>
      <dgm:t>
        <a:bodyPr/>
        <a:lstStyle/>
        <a:p>
          <a:endParaRPr lang="en-US"/>
        </a:p>
      </dgm:t>
    </dgm:pt>
    <dgm:pt modelId="{85B2F1B0-A401-463D-AC52-251A09C4E96E}">
      <dgm:prSet phldrT="[Text]"/>
      <dgm:spPr/>
      <dgm:t>
        <a:bodyPr/>
        <a:lstStyle/>
        <a:p>
          <a:r>
            <a:rPr lang="en-US" dirty="0" smtClean="0"/>
            <a:t>in</a:t>
          </a:r>
          <a:endParaRPr lang="en-US" dirty="0"/>
        </a:p>
      </dgm:t>
    </dgm:pt>
    <dgm:pt modelId="{57C50FF7-906E-4428-BDAF-6F1E9E0792F5}" type="parTrans" cxnId="{ACC17D24-82EB-48AA-9E25-36E0797679A8}">
      <dgm:prSet/>
      <dgm:spPr/>
      <dgm:t>
        <a:bodyPr/>
        <a:lstStyle/>
        <a:p>
          <a:endParaRPr lang="en-US"/>
        </a:p>
      </dgm:t>
    </dgm:pt>
    <dgm:pt modelId="{BBFEA291-B9F5-4AED-A2CF-A1C5FF449D7E}" type="sibTrans" cxnId="{ACC17D24-82EB-48AA-9E25-36E0797679A8}">
      <dgm:prSet/>
      <dgm:spPr/>
      <dgm:t>
        <a:bodyPr/>
        <a:lstStyle/>
        <a:p>
          <a:endParaRPr lang="en-US"/>
        </a:p>
      </dgm:t>
    </dgm:pt>
    <dgm:pt modelId="{FDB0EB51-1D1F-40D2-9E6C-EFB9966A93BE}">
      <dgm:prSet phldrT="[Text]"/>
      <dgm:spPr/>
      <dgm:t>
        <a:bodyPr/>
        <a:lstStyle/>
        <a:p>
          <a:r>
            <a:rPr lang="en-US" dirty="0" smtClean="0"/>
            <a:t>Volunteering</a:t>
          </a:r>
          <a:endParaRPr lang="en-US" dirty="0"/>
        </a:p>
      </dgm:t>
    </dgm:pt>
    <dgm:pt modelId="{AB8A72DB-AEC5-4D6B-BE4B-B45EB741111C}" type="parTrans" cxnId="{32E3F82F-825D-4112-83C5-AE09E58BDB2E}">
      <dgm:prSet/>
      <dgm:spPr/>
      <dgm:t>
        <a:bodyPr/>
        <a:lstStyle/>
        <a:p>
          <a:endParaRPr lang="en-US"/>
        </a:p>
      </dgm:t>
    </dgm:pt>
    <dgm:pt modelId="{7715C63F-9670-4865-8089-86EC1B568376}" type="sibTrans" cxnId="{32E3F82F-825D-4112-83C5-AE09E58BDB2E}">
      <dgm:prSet/>
      <dgm:spPr/>
      <dgm:t>
        <a:bodyPr/>
        <a:lstStyle/>
        <a:p>
          <a:endParaRPr lang="en-US"/>
        </a:p>
      </dgm:t>
    </dgm:pt>
    <dgm:pt modelId="{47B4B827-7220-4441-8317-005D29F27571}">
      <dgm:prSet phldrT="[Text]"/>
      <dgm:spPr/>
      <dgm:t>
        <a:bodyPr/>
        <a:lstStyle/>
        <a:p>
          <a:r>
            <a:rPr lang="en-US" dirty="0" smtClean="0"/>
            <a:t>Learning at Home</a:t>
          </a:r>
          <a:endParaRPr lang="en-US" dirty="0"/>
        </a:p>
      </dgm:t>
    </dgm:pt>
    <dgm:pt modelId="{FCB69DE8-7F44-4A41-862D-83D977F055BE}" type="parTrans" cxnId="{8AE8FE82-D599-47C8-84C5-0178425CFE67}">
      <dgm:prSet/>
      <dgm:spPr/>
      <dgm:t>
        <a:bodyPr/>
        <a:lstStyle/>
        <a:p>
          <a:endParaRPr lang="en-US"/>
        </a:p>
      </dgm:t>
    </dgm:pt>
    <dgm:pt modelId="{C23BE0AF-04B7-4E2A-B967-790DFDEF3821}" type="sibTrans" cxnId="{8AE8FE82-D599-47C8-84C5-0178425CFE67}">
      <dgm:prSet/>
      <dgm:spPr/>
      <dgm:t>
        <a:bodyPr/>
        <a:lstStyle/>
        <a:p>
          <a:endParaRPr lang="en-US"/>
        </a:p>
      </dgm:t>
    </dgm:pt>
    <dgm:pt modelId="{60BF8324-8ADF-4D40-BA04-DDF899036B02}">
      <dgm:prSet phldrT="[Text]"/>
      <dgm:spPr/>
      <dgm:t>
        <a:bodyPr/>
        <a:lstStyle/>
        <a:p>
          <a:r>
            <a:rPr lang="en-US" dirty="0" smtClean="0"/>
            <a:t>Epstein’s framework</a:t>
          </a:r>
          <a:endParaRPr lang="en-US" dirty="0"/>
        </a:p>
      </dgm:t>
    </dgm:pt>
    <dgm:pt modelId="{1879DFEF-84E7-47C3-AD2B-52A6CA9D2BB4}" type="parTrans" cxnId="{A8EEE85D-43A6-48A3-909B-FC2C219AB2C8}">
      <dgm:prSet/>
      <dgm:spPr/>
      <dgm:t>
        <a:bodyPr/>
        <a:lstStyle/>
        <a:p>
          <a:endParaRPr lang="en-US"/>
        </a:p>
      </dgm:t>
    </dgm:pt>
    <dgm:pt modelId="{C47471E2-5AB7-41B7-BC31-C1702B1588FC}" type="sibTrans" cxnId="{A8EEE85D-43A6-48A3-909B-FC2C219AB2C8}">
      <dgm:prSet/>
      <dgm:spPr/>
      <dgm:t>
        <a:bodyPr/>
        <a:lstStyle/>
        <a:p>
          <a:endParaRPr lang="en-US"/>
        </a:p>
      </dgm:t>
    </dgm:pt>
    <dgm:pt modelId="{532E2C48-03B9-4472-BB21-CD01E93C4B5F}">
      <dgm:prSet phldrT="[Text]"/>
      <dgm:spPr/>
      <dgm:t>
        <a:bodyPr/>
        <a:lstStyle/>
        <a:p>
          <a:r>
            <a:rPr lang="en-US" dirty="0" smtClean="0"/>
            <a:t>Decision-making</a:t>
          </a:r>
          <a:endParaRPr lang="en-US" dirty="0"/>
        </a:p>
      </dgm:t>
    </dgm:pt>
    <dgm:pt modelId="{0B939026-D7F5-4C93-891E-80A87D8EBE48}" type="parTrans" cxnId="{4E212737-3420-4CBA-8C66-F9FC5EA95831}">
      <dgm:prSet/>
      <dgm:spPr/>
      <dgm:t>
        <a:bodyPr/>
        <a:lstStyle/>
        <a:p>
          <a:endParaRPr lang="en-US"/>
        </a:p>
      </dgm:t>
    </dgm:pt>
    <dgm:pt modelId="{AB504EBD-F5B6-42ED-9021-ED01D135294F}" type="sibTrans" cxnId="{4E212737-3420-4CBA-8C66-F9FC5EA95831}">
      <dgm:prSet/>
      <dgm:spPr/>
      <dgm:t>
        <a:bodyPr/>
        <a:lstStyle/>
        <a:p>
          <a:endParaRPr lang="en-US"/>
        </a:p>
      </dgm:t>
    </dgm:pt>
    <dgm:pt modelId="{BFCDC051-9874-4575-B807-7309F5319686}">
      <dgm:prSet phldrT="[Text]"/>
      <dgm:spPr/>
      <dgm:t>
        <a:bodyPr/>
        <a:lstStyle/>
        <a:p>
          <a:r>
            <a:rPr lang="en-US" dirty="0" smtClean="0"/>
            <a:t>Collaborating with the community</a:t>
          </a:r>
          <a:endParaRPr lang="en-US" dirty="0"/>
        </a:p>
      </dgm:t>
    </dgm:pt>
    <dgm:pt modelId="{63FDAA33-2161-4B4B-92E0-BB6C35E4C19E}" type="parTrans" cxnId="{889CB70D-DF42-4C98-B17A-D475F869FD6C}">
      <dgm:prSet/>
      <dgm:spPr/>
      <dgm:t>
        <a:bodyPr/>
        <a:lstStyle/>
        <a:p>
          <a:endParaRPr lang="en-US"/>
        </a:p>
      </dgm:t>
    </dgm:pt>
    <dgm:pt modelId="{966D7017-C85D-4709-9D5C-54D102F49F1C}" type="sibTrans" cxnId="{889CB70D-DF42-4C98-B17A-D475F869FD6C}">
      <dgm:prSet/>
      <dgm:spPr/>
      <dgm:t>
        <a:bodyPr/>
        <a:lstStyle/>
        <a:p>
          <a:endParaRPr lang="en-US"/>
        </a:p>
      </dgm:t>
    </dgm:pt>
    <dgm:pt modelId="{8A669144-0294-4857-8C70-65517E46645E}" type="pres">
      <dgm:prSet presAssocID="{929FFA9E-8100-4FEC-8848-A638995D029C}" presName="theList" presStyleCnt="0">
        <dgm:presLayoutVars>
          <dgm:dir/>
          <dgm:animLvl val="lvl"/>
          <dgm:resizeHandles val="exact"/>
        </dgm:presLayoutVars>
      </dgm:prSet>
      <dgm:spPr/>
      <dgm:t>
        <a:bodyPr/>
        <a:lstStyle/>
        <a:p>
          <a:endParaRPr lang="en-US"/>
        </a:p>
      </dgm:t>
    </dgm:pt>
    <dgm:pt modelId="{0882087C-F41F-479B-897E-77938D84B419}" type="pres">
      <dgm:prSet presAssocID="{323A116F-191E-4CA4-B6F3-AE17AF2C2FB7}" presName="compNode" presStyleCnt="0"/>
      <dgm:spPr/>
    </dgm:pt>
    <dgm:pt modelId="{3499348E-AACF-404B-9797-D596F3549645}" type="pres">
      <dgm:prSet presAssocID="{323A116F-191E-4CA4-B6F3-AE17AF2C2FB7}" presName="aNode" presStyleLbl="bgShp" presStyleIdx="0" presStyleCnt="3"/>
      <dgm:spPr/>
      <dgm:t>
        <a:bodyPr/>
        <a:lstStyle/>
        <a:p>
          <a:endParaRPr lang="en-US"/>
        </a:p>
      </dgm:t>
    </dgm:pt>
    <dgm:pt modelId="{FC00CBC0-7769-4E71-A9A5-2C1E70A209A3}" type="pres">
      <dgm:prSet presAssocID="{323A116F-191E-4CA4-B6F3-AE17AF2C2FB7}" presName="textNode" presStyleLbl="bgShp" presStyleIdx="0" presStyleCnt="3"/>
      <dgm:spPr/>
      <dgm:t>
        <a:bodyPr/>
        <a:lstStyle/>
        <a:p>
          <a:endParaRPr lang="en-US"/>
        </a:p>
      </dgm:t>
    </dgm:pt>
    <dgm:pt modelId="{21976D19-FDDE-475C-863E-671A2F98D3F1}" type="pres">
      <dgm:prSet presAssocID="{323A116F-191E-4CA4-B6F3-AE17AF2C2FB7}" presName="compChildNode" presStyleCnt="0"/>
      <dgm:spPr/>
    </dgm:pt>
    <dgm:pt modelId="{D5C5C938-AE45-460A-BD6D-444D808CD359}" type="pres">
      <dgm:prSet presAssocID="{323A116F-191E-4CA4-B6F3-AE17AF2C2FB7}" presName="theInnerList" presStyleCnt="0"/>
      <dgm:spPr/>
    </dgm:pt>
    <dgm:pt modelId="{09BAA713-6EBD-4F41-A176-F5CC5757ACBC}" type="pres">
      <dgm:prSet presAssocID="{7124A0E7-E7DD-4E9C-96CC-560826450CD6}" presName="childNode" presStyleLbl="node1" presStyleIdx="0" presStyleCnt="6">
        <dgm:presLayoutVars>
          <dgm:bulletEnabled val="1"/>
        </dgm:presLayoutVars>
      </dgm:prSet>
      <dgm:spPr/>
      <dgm:t>
        <a:bodyPr/>
        <a:lstStyle/>
        <a:p>
          <a:endParaRPr lang="en-US"/>
        </a:p>
      </dgm:t>
    </dgm:pt>
    <dgm:pt modelId="{52999EB6-60E9-4E56-A03F-4B30A9C97EBC}" type="pres">
      <dgm:prSet presAssocID="{7124A0E7-E7DD-4E9C-96CC-560826450CD6}" presName="aSpace2" presStyleCnt="0"/>
      <dgm:spPr/>
    </dgm:pt>
    <dgm:pt modelId="{416F0ABA-1E25-4BE2-8317-E08A0A4DA85F}" type="pres">
      <dgm:prSet presAssocID="{065B507F-1564-4EDC-9E82-BE0F3BEE9C5A}" presName="childNode" presStyleLbl="node1" presStyleIdx="1" presStyleCnt="6">
        <dgm:presLayoutVars>
          <dgm:bulletEnabled val="1"/>
        </dgm:presLayoutVars>
      </dgm:prSet>
      <dgm:spPr/>
      <dgm:t>
        <a:bodyPr/>
        <a:lstStyle/>
        <a:p>
          <a:endParaRPr lang="en-US"/>
        </a:p>
      </dgm:t>
    </dgm:pt>
    <dgm:pt modelId="{8A4F15A0-F3B2-4A38-9773-54666498B3D2}" type="pres">
      <dgm:prSet presAssocID="{323A116F-191E-4CA4-B6F3-AE17AF2C2FB7}" presName="aSpace" presStyleCnt="0"/>
      <dgm:spPr/>
    </dgm:pt>
    <dgm:pt modelId="{CE13D9FB-5230-42AF-940F-A5853425F886}" type="pres">
      <dgm:prSet presAssocID="{85B2F1B0-A401-463D-AC52-251A09C4E96E}" presName="compNode" presStyleCnt="0"/>
      <dgm:spPr/>
    </dgm:pt>
    <dgm:pt modelId="{F99414DC-DE2B-4A22-B959-67E50382EA98}" type="pres">
      <dgm:prSet presAssocID="{85B2F1B0-A401-463D-AC52-251A09C4E96E}" presName="aNode" presStyleLbl="bgShp" presStyleIdx="1" presStyleCnt="3"/>
      <dgm:spPr/>
      <dgm:t>
        <a:bodyPr/>
        <a:lstStyle/>
        <a:p>
          <a:endParaRPr lang="en-US"/>
        </a:p>
      </dgm:t>
    </dgm:pt>
    <dgm:pt modelId="{4C2382BA-4E34-42BF-AC2C-26327C161056}" type="pres">
      <dgm:prSet presAssocID="{85B2F1B0-A401-463D-AC52-251A09C4E96E}" presName="textNode" presStyleLbl="bgShp" presStyleIdx="1" presStyleCnt="3"/>
      <dgm:spPr/>
      <dgm:t>
        <a:bodyPr/>
        <a:lstStyle/>
        <a:p>
          <a:endParaRPr lang="en-US"/>
        </a:p>
      </dgm:t>
    </dgm:pt>
    <dgm:pt modelId="{5FBD080E-37FB-4DE2-8D4A-F926A2FCB103}" type="pres">
      <dgm:prSet presAssocID="{85B2F1B0-A401-463D-AC52-251A09C4E96E}" presName="compChildNode" presStyleCnt="0"/>
      <dgm:spPr/>
    </dgm:pt>
    <dgm:pt modelId="{88F92842-481E-44AA-B240-A583A315CE2F}" type="pres">
      <dgm:prSet presAssocID="{85B2F1B0-A401-463D-AC52-251A09C4E96E}" presName="theInnerList" presStyleCnt="0"/>
      <dgm:spPr/>
    </dgm:pt>
    <dgm:pt modelId="{E9FD5C60-EA8F-47B3-A949-9BABC1434D6D}" type="pres">
      <dgm:prSet presAssocID="{FDB0EB51-1D1F-40D2-9E6C-EFB9966A93BE}" presName="childNode" presStyleLbl="node1" presStyleIdx="2" presStyleCnt="6">
        <dgm:presLayoutVars>
          <dgm:bulletEnabled val="1"/>
        </dgm:presLayoutVars>
      </dgm:prSet>
      <dgm:spPr/>
      <dgm:t>
        <a:bodyPr/>
        <a:lstStyle/>
        <a:p>
          <a:endParaRPr lang="en-US"/>
        </a:p>
      </dgm:t>
    </dgm:pt>
    <dgm:pt modelId="{B74D3603-064A-4E57-A483-B584443FCFCA}" type="pres">
      <dgm:prSet presAssocID="{FDB0EB51-1D1F-40D2-9E6C-EFB9966A93BE}" presName="aSpace2" presStyleCnt="0"/>
      <dgm:spPr/>
    </dgm:pt>
    <dgm:pt modelId="{16F17596-3C36-4101-8B18-2554370524C8}" type="pres">
      <dgm:prSet presAssocID="{47B4B827-7220-4441-8317-005D29F27571}" presName="childNode" presStyleLbl="node1" presStyleIdx="3" presStyleCnt="6">
        <dgm:presLayoutVars>
          <dgm:bulletEnabled val="1"/>
        </dgm:presLayoutVars>
      </dgm:prSet>
      <dgm:spPr/>
      <dgm:t>
        <a:bodyPr/>
        <a:lstStyle/>
        <a:p>
          <a:endParaRPr lang="en-US"/>
        </a:p>
      </dgm:t>
    </dgm:pt>
    <dgm:pt modelId="{8FFBA96C-B5CC-4B79-BA1B-12B887685E1F}" type="pres">
      <dgm:prSet presAssocID="{85B2F1B0-A401-463D-AC52-251A09C4E96E}" presName="aSpace" presStyleCnt="0"/>
      <dgm:spPr/>
    </dgm:pt>
    <dgm:pt modelId="{0FF79749-C43A-4B7A-814E-563C78A14295}" type="pres">
      <dgm:prSet presAssocID="{60BF8324-8ADF-4D40-BA04-DDF899036B02}" presName="compNode" presStyleCnt="0"/>
      <dgm:spPr/>
    </dgm:pt>
    <dgm:pt modelId="{01AC69AF-4912-4365-ACF6-30AD2B5CD971}" type="pres">
      <dgm:prSet presAssocID="{60BF8324-8ADF-4D40-BA04-DDF899036B02}" presName="aNode" presStyleLbl="bgShp" presStyleIdx="2" presStyleCnt="3"/>
      <dgm:spPr/>
      <dgm:t>
        <a:bodyPr/>
        <a:lstStyle/>
        <a:p>
          <a:endParaRPr lang="en-US"/>
        </a:p>
      </dgm:t>
    </dgm:pt>
    <dgm:pt modelId="{2F54330C-794C-415B-ABA5-9C6108321CCE}" type="pres">
      <dgm:prSet presAssocID="{60BF8324-8ADF-4D40-BA04-DDF899036B02}" presName="textNode" presStyleLbl="bgShp" presStyleIdx="2" presStyleCnt="3"/>
      <dgm:spPr/>
      <dgm:t>
        <a:bodyPr/>
        <a:lstStyle/>
        <a:p>
          <a:endParaRPr lang="en-US"/>
        </a:p>
      </dgm:t>
    </dgm:pt>
    <dgm:pt modelId="{25CAFA96-6194-4622-9E9B-616EFFA9CE3A}" type="pres">
      <dgm:prSet presAssocID="{60BF8324-8ADF-4D40-BA04-DDF899036B02}" presName="compChildNode" presStyleCnt="0"/>
      <dgm:spPr/>
    </dgm:pt>
    <dgm:pt modelId="{AF3F5ABB-963D-4664-BEC8-E29FA4449F79}" type="pres">
      <dgm:prSet presAssocID="{60BF8324-8ADF-4D40-BA04-DDF899036B02}" presName="theInnerList" presStyleCnt="0"/>
      <dgm:spPr/>
    </dgm:pt>
    <dgm:pt modelId="{966C17B8-029C-4841-95F8-D4A41EAC12C0}" type="pres">
      <dgm:prSet presAssocID="{532E2C48-03B9-4472-BB21-CD01E93C4B5F}" presName="childNode" presStyleLbl="node1" presStyleIdx="4" presStyleCnt="6">
        <dgm:presLayoutVars>
          <dgm:bulletEnabled val="1"/>
        </dgm:presLayoutVars>
      </dgm:prSet>
      <dgm:spPr/>
      <dgm:t>
        <a:bodyPr/>
        <a:lstStyle/>
        <a:p>
          <a:endParaRPr lang="en-US"/>
        </a:p>
      </dgm:t>
    </dgm:pt>
    <dgm:pt modelId="{5E42C7AF-D249-45C1-BEE4-1A7B7BD67412}" type="pres">
      <dgm:prSet presAssocID="{532E2C48-03B9-4472-BB21-CD01E93C4B5F}" presName="aSpace2" presStyleCnt="0"/>
      <dgm:spPr/>
    </dgm:pt>
    <dgm:pt modelId="{E39A2201-B774-43F4-80A1-31FFEEEDD0B7}" type="pres">
      <dgm:prSet presAssocID="{BFCDC051-9874-4575-B807-7309F5319686}" presName="childNode" presStyleLbl="node1" presStyleIdx="5" presStyleCnt="6">
        <dgm:presLayoutVars>
          <dgm:bulletEnabled val="1"/>
        </dgm:presLayoutVars>
      </dgm:prSet>
      <dgm:spPr/>
      <dgm:t>
        <a:bodyPr/>
        <a:lstStyle/>
        <a:p>
          <a:endParaRPr lang="en-US"/>
        </a:p>
      </dgm:t>
    </dgm:pt>
  </dgm:ptLst>
  <dgm:cxnLst>
    <dgm:cxn modelId="{6C0F9FCA-A573-4F52-8129-83B18D5C04D1}" type="presOf" srcId="{85B2F1B0-A401-463D-AC52-251A09C4E96E}" destId="{F99414DC-DE2B-4A22-B959-67E50382EA98}" srcOrd="0" destOrd="0" presId="urn:microsoft.com/office/officeart/2005/8/layout/lProcess2"/>
    <dgm:cxn modelId="{D554F66A-A61E-4E48-9029-4C8F80B35592}" type="presOf" srcId="{FDB0EB51-1D1F-40D2-9E6C-EFB9966A93BE}" destId="{E9FD5C60-EA8F-47B3-A949-9BABC1434D6D}" srcOrd="0" destOrd="0" presId="urn:microsoft.com/office/officeart/2005/8/layout/lProcess2"/>
    <dgm:cxn modelId="{1C4D9F75-C87A-4BFD-ADE9-F25FA36A1B5D}" type="presOf" srcId="{323A116F-191E-4CA4-B6F3-AE17AF2C2FB7}" destId="{FC00CBC0-7769-4E71-A9A5-2C1E70A209A3}" srcOrd="1" destOrd="0" presId="urn:microsoft.com/office/officeart/2005/8/layout/lProcess2"/>
    <dgm:cxn modelId="{A8EEE85D-43A6-48A3-909B-FC2C219AB2C8}" srcId="{929FFA9E-8100-4FEC-8848-A638995D029C}" destId="{60BF8324-8ADF-4D40-BA04-DDF899036B02}" srcOrd="2" destOrd="0" parTransId="{1879DFEF-84E7-47C3-AD2B-52A6CA9D2BB4}" sibTransId="{C47471E2-5AB7-41B7-BC31-C1702B1588FC}"/>
    <dgm:cxn modelId="{8AE8FE82-D599-47C8-84C5-0178425CFE67}" srcId="{85B2F1B0-A401-463D-AC52-251A09C4E96E}" destId="{47B4B827-7220-4441-8317-005D29F27571}" srcOrd="1" destOrd="0" parTransId="{FCB69DE8-7F44-4A41-862D-83D977F055BE}" sibTransId="{C23BE0AF-04B7-4E2A-B967-790DFDEF3821}"/>
    <dgm:cxn modelId="{8F415C8C-2A46-413A-833D-94ACE042B1BD}" type="presOf" srcId="{323A116F-191E-4CA4-B6F3-AE17AF2C2FB7}" destId="{3499348E-AACF-404B-9797-D596F3549645}" srcOrd="0" destOrd="0" presId="urn:microsoft.com/office/officeart/2005/8/layout/lProcess2"/>
    <dgm:cxn modelId="{730CFA1D-D34A-4402-8D8F-AAF839FE3D7D}" type="presOf" srcId="{BFCDC051-9874-4575-B807-7309F5319686}" destId="{E39A2201-B774-43F4-80A1-31FFEEEDD0B7}" srcOrd="0" destOrd="0" presId="urn:microsoft.com/office/officeart/2005/8/layout/lProcess2"/>
    <dgm:cxn modelId="{32E3F82F-825D-4112-83C5-AE09E58BDB2E}" srcId="{85B2F1B0-A401-463D-AC52-251A09C4E96E}" destId="{FDB0EB51-1D1F-40D2-9E6C-EFB9966A93BE}" srcOrd="0" destOrd="0" parTransId="{AB8A72DB-AEC5-4D6B-BE4B-B45EB741111C}" sibTransId="{7715C63F-9670-4865-8089-86EC1B568376}"/>
    <dgm:cxn modelId="{36776FD1-DB17-48C7-8A26-151DD3AA0398}" type="presOf" srcId="{60BF8324-8ADF-4D40-BA04-DDF899036B02}" destId="{2F54330C-794C-415B-ABA5-9C6108321CCE}" srcOrd="1" destOrd="0" presId="urn:microsoft.com/office/officeart/2005/8/layout/lProcess2"/>
    <dgm:cxn modelId="{7AC806C3-A149-4C16-8EA2-6634724D7E69}" type="presOf" srcId="{7124A0E7-E7DD-4E9C-96CC-560826450CD6}" destId="{09BAA713-6EBD-4F41-A176-F5CC5757ACBC}" srcOrd="0" destOrd="0" presId="urn:microsoft.com/office/officeart/2005/8/layout/lProcess2"/>
    <dgm:cxn modelId="{4E212737-3420-4CBA-8C66-F9FC5EA95831}" srcId="{60BF8324-8ADF-4D40-BA04-DDF899036B02}" destId="{532E2C48-03B9-4472-BB21-CD01E93C4B5F}" srcOrd="0" destOrd="0" parTransId="{0B939026-D7F5-4C93-891E-80A87D8EBE48}" sibTransId="{AB504EBD-F5B6-42ED-9021-ED01D135294F}"/>
    <dgm:cxn modelId="{64D91C79-88F5-4CB1-939B-709C790D06B2}" srcId="{323A116F-191E-4CA4-B6F3-AE17AF2C2FB7}" destId="{7124A0E7-E7DD-4E9C-96CC-560826450CD6}" srcOrd="0" destOrd="0" parTransId="{63A85175-918E-4EC1-8682-63BF40F3EEE2}" sibTransId="{88BEEC7B-57D3-4770-BFC6-AC10023167BC}"/>
    <dgm:cxn modelId="{9B2864C1-229C-45FF-9119-028E5D011A4A}" type="presOf" srcId="{929FFA9E-8100-4FEC-8848-A638995D029C}" destId="{8A669144-0294-4857-8C70-65517E46645E}" srcOrd="0" destOrd="0" presId="urn:microsoft.com/office/officeart/2005/8/layout/lProcess2"/>
    <dgm:cxn modelId="{D4989081-665A-4EBD-AF92-B5CDD7DD7265}" type="presOf" srcId="{065B507F-1564-4EDC-9E82-BE0F3BEE9C5A}" destId="{416F0ABA-1E25-4BE2-8317-E08A0A4DA85F}" srcOrd="0" destOrd="0" presId="urn:microsoft.com/office/officeart/2005/8/layout/lProcess2"/>
    <dgm:cxn modelId="{2522008D-FD69-4AAC-B254-2B0E14FFEB94}" srcId="{323A116F-191E-4CA4-B6F3-AE17AF2C2FB7}" destId="{065B507F-1564-4EDC-9E82-BE0F3BEE9C5A}" srcOrd="1" destOrd="0" parTransId="{1EC7F7ED-1DAF-4C9A-A920-507E2694DA67}" sibTransId="{71D9C333-0D5E-47E3-A8F0-A0FC938866B8}"/>
    <dgm:cxn modelId="{889CB70D-DF42-4C98-B17A-D475F869FD6C}" srcId="{60BF8324-8ADF-4D40-BA04-DDF899036B02}" destId="{BFCDC051-9874-4575-B807-7309F5319686}" srcOrd="1" destOrd="0" parTransId="{63FDAA33-2161-4B4B-92E0-BB6C35E4C19E}" sibTransId="{966D7017-C85D-4709-9D5C-54D102F49F1C}"/>
    <dgm:cxn modelId="{41ACE3CD-C9E5-4093-B170-0072797FDF55}" type="presOf" srcId="{532E2C48-03B9-4472-BB21-CD01E93C4B5F}" destId="{966C17B8-029C-4841-95F8-D4A41EAC12C0}" srcOrd="0" destOrd="0" presId="urn:microsoft.com/office/officeart/2005/8/layout/lProcess2"/>
    <dgm:cxn modelId="{EBF77875-FBB8-417E-A44A-5C1004C4B13D}" type="presOf" srcId="{85B2F1B0-A401-463D-AC52-251A09C4E96E}" destId="{4C2382BA-4E34-42BF-AC2C-26327C161056}" srcOrd="1" destOrd="0" presId="urn:microsoft.com/office/officeart/2005/8/layout/lProcess2"/>
    <dgm:cxn modelId="{9D5B784C-88D8-4CB1-89FE-AD4B7B0AFE00}" srcId="{929FFA9E-8100-4FEC-8848-A638995D029C}" destId="{323A116F-191E-4CA4-B6F3-AE17AF2C2FB7}" srcOrd="0" destOrd="0" parTransId="{1E20BE86-AC12-4875-9458-561FE166A787}" sibTransId="{AE97A9F2-6A89-4C54-8551-22373ACF390A}"/>
    <dgm:cxn modelId="{6C571F55-8278-4038-8E35-6E82E13B87CB}" type="presOf" srcId="{60BF8324-8ADF-4D40-BA04-DDF899036B02}" destId="{01AC69AF-4912-4365-ACF6-30AD2B5CD971}" srcOrd="0" destOrd="0" presId="urn:microsoft.com/office/officeart/2005/8/layout/lProcess2"/>
    <dgm:cxn modelId="{ACC17D24-82EB-48AA-9E25-36E0797679A8}" srcId="{929FFA9E-8100-4FEC-8848-A638995D029C}" destId="{85B2F1B0-A401-463D-AC52-251A09C4E96E}" srcOrd="1" destOrd="0" parTransId="{57C50FF7-906E-4428-BDAF-6F1E9E0792F5}" sibTransId="{BBFEA291-B9F5-4AED-A2CF-A1C5FF449D7E}"/>
    <dgm:cxn modelId="{FFB2899B-FF68-4C47-B346-B85104F410BB}" type="presOf" srcId="{47B4B827-7220-4441-8317-005D29F27571}" destId="{16F17596-3C36-4101-8B18-2554370524C8}" srcOrd="0" destOrd="0" presId="urn:microsoft.com/office/officeart/2005/8/layout/lProcess2"/>
    <dgm:cxn modelId="{791C6E3D-E68C-4074-8A2B-0FAA67DF07FC}" type="presParOf" srcId="{8A669144-0294-4857-8C70-65517E46645E}" destId="{0882087C-F41F-479B-897E-77938D84B419}" srcOrd="0" destOrd="0" presId="urn:microsoft.com/office/officeart/2005/8/layout/lProcess2"/>
    <dgm:cxn modelId="{75F371E7-71EC-4F2E-ACC7-577500D5D0BD}" type="presParOf" srcId="{0882087C-F41F-479B-897E-77938D84B419}" destId="{3499348E-AACF-404B-9797-D596F3549645}" srcOrd="0" destOrd="0" presId="urn:microsoft.com/office/officeart/2005/8/layout/lProcess2"/>
    <dgm:cxn modelId="{2CD722D2-D1F9-4C51-9BF0-3EDF1822B699}" type="presParOf" srcId="{0882087C-F41F-479B-897E-77938D84B419}" destId="{FC00CBC0-7769-4E71-A9A5-2C1E70A209A3}" srcOrd="1" destOrd="0" presId="urn:microsoft.com/office/officeart/2005/8/layout/lProcess2"/>
    <dgm:cxn modelId="{BFD0DC41-0C67-4564-B3F3-25FD5440718A}" type="presParOf" srcId="{0882087C-F41F-479B-897E-77938D84B419}" destId="{21976D19-FDDE-475C-863E-671A2F98D3F1}" srcOrd="2" destOrd="0" presId="urn:microsoft.com/office/officeart/2005/8/layout/lProcess2"/>
    <dgm:cxn modelId="{7FA182CC-DEE7-469A-A4D7-9EDA230431FB}" type="presParOf" srcId="{21976D19-FDDE-475C-863E-671A2F98D3F1}" destId="{D5C5C938-AE45-460A-BD6D-444D808CD359}" srcOrd="0" destOrd="0" presId="urn:microsoft.com/office/officeart/2005/8/layout/lProcess2"/>
    <dgm:cxn modelId="{DCCDF59F-F981-4CE1-A38C-9490959BC4E0}" type="presParOf" srcId="{D5C5C938-AE45-460A-BD6D-444D808CD359}" destId="{09BAA713-6EBD-4F41-A176-F5CC5757ACBC}" srcOrd="0" destOrd="0" presId="urn:microsoft.com/office/officeart/2005/8/layout/lProcess2"/>
    <dgm:cxn modelId="{E424B6E8-1888-4BE6-90DF-9677810F3501}" type="presParOf" srcId="{D5C5C938-AE45-460A-BD6D-444D808CD359}" destId="{52999EB6-60E9-4E56-A03F-4B30A9C97EBC}" srcOrd="1" destOrd="0" presId="urn:microsoft.com/office/officeart/2005/8/layout/lProcess2"/>
    <dgm:cxn modelId="{38B546F7-6C68-4C7E-A84C-081D598DBCB9}" type="presParOf" srcId="{D5C5C938-AE45-460A-BD6D-444D808CD359}" destId="{416F0ABA-1E25-4BE2-8317-E08A0A4DA85F}" srcOrd="2" destOrd="0" presId="urn:microsoft.com/office/officeart/2005/8/layout/lProcess2"/>
    <dgm:cxn modelId="{B87339FE-042F-4CBB-A83D-B0F6672496E5}" type="presParOf" srcId="{8A669144-0294-4857-8C70-65517E46645E}" destId="{8A4F15A0-F3B2-4A38-9773-54666498B3D2}" srcOrd="1" destOrd="0" presId="urn:microsoft.com/office/officeart/2005/8/layout/lProcess2"/>
    <dgm:cxn modelId="{76A0BE75-9B11-4641-9265-564B95B5D441}" type="presParOf" srcId="{8A669144-0294-4857-8C70-65517E46645E}" destId="{CE13D9FB-5230-42AF-940F-A5853425F886}" srcOrd="2" destOrd="0" presId="urn:microsoft.com/office/officeart/2005/8/layout/lProcess2"/>
    <dgm:cxn modelId="{2797C935-DE8C-4644-8780-AB2BB681376A}" type="presParOf" srcId="{CE13D9FB-5230-42AF-940F-A5853425F886}" destId="{F99414DC-DE2B-4A22-B959-67E50382EA98}" srcOrd="0" destOrd="0" presId="urn:microsoft.com/office/officeart/2005/8/layout/lProcess2"/>
    <dgm:cxn modelId="{1B346091-1E1D-4124-AAFB-19DD4BF6B134}" type="presParOf" srcId="{CE13D9FB-5230-42AF-940F-A5853425F886}" destId="{4C2382BA-4E34-42BF-AC2C-26327C161056}" srcOrd="1" destOrd="0" presId="urn:microsoft.com/office/officeart/2005/8/layout/lProcess2"/>
    <dgm:cxn modelId="{F559E750-1E31-4FA3-B14B-6578FDA222F4}" type="presParOf" srcId="{CE13D9FB-5230-42AF-940F-A5853425F886}" destId="{5FBD080E-37FB-4DE2-8D4A-F926A2FCB103}" srcOrd="2" destOrd="0" presId="urn:microsoft.com/office/officeart/2005/8/layout/lProcess2"/>
    <dgm:cxn modelId="{A2F00DA5-5C44-4D2F-8417-3F14C31B493D}" type="presParOf" srcId="{5FBD080E-37FB-4DE2-8D4A-F926A2FCB103}" destId="{88F92842-481E-44AA-B240-A583A315CE2F}" srcOrd="0" destOrd="0" presId="urn:microsoft.com/office/officeart/2005/8/layout/lProcess2"/>
    <dgm:cxn modelId="{7535ABC5-3034-4659-89C8-5F1B8974D498}" type="presParOf" srcId="{88F92842-481E-44AA-B240-A583A315CE2F}" destId="{E9FD5C60-EA8F-47B3-A949-9BABC1434D6D}" srcOrd="0" destOrd="0" presId="urn:microsoft.com/office/officeart/2005/8/layout/lProcess2"/>
    <dgm:cxn modelId="{F6EB7287-6811-47B3-990F-60649E74A50E}" type="presParOf" srcId="{88F92842-481E-44AA-B240-A583A315CE2F}" destId="{B74D3603-064A-4E57-A483-B584443FCFCA}" srcOrd="1" destOrd="0" presId="urn:microsoft.com/office/officeart/2005/8/layout/lProcess2"/>
    <dgm:cxn modelId="{F5F88E48-6BFA-4B13-B048-6FEED779EA68}" type="presParOf" srcId="{88F92842-481E-44AA-B240-A583A315CE2F}" destId="{16F17596-3C36-4101-8B18-2554370524C8}" srcOrd="2" destOrd="0" presId="urn:microsoft.com/office/officeart/2005/8/layout/lProcess2"/>
    <dgm:cxn modelId="{69CF839A-C43C-415E-B1C9-AB68A862235A}" type="presParOf" srcId="{8A669144-0294-4857-8C70-65517E46645E}" destId="{8FFBA96C-B5CC-4B79-BA1B-12B887685E1F}" srcOrd="3" destOrd="0" presId="urn:microsoft.com/office/officeart/2005/8/layout/lProcess2"/>
    <dgm:cxn modelId="{518592EE-147A-49E7-890E-9BF4A6F0ACEC}" type="presParOf" srcId="{8A669144-0294-4857-8C70-65517E46645E}" destId="{0FF79749-C43A-4B7A-814E-563C78A14295}" srcOrd="4" destOrd="0" presId="urn:microsoft.com/office/officeart/2005/8/layout/lProcess2"/>
    <dgm:cxn modelId="{9B9AC3DA-A97A-499D-918B-FA471B57D9EB}" type="presParOf" srcId="{0FF79749-C43A-4B7A-814E-563C78A14295}" destId="{01AC69AF-4912-4365-ACF6-30AD2B5CD971}" srcOrd="0" destOrd="0" presId="urn:microsoft.com/office/officeart/2005/8/layout/lProcess2"/>
    <dgm:cxn modelId="{ED2D0B0B-C492-4F55-B3DA-66B7BC6B7FE1}" type="presParOf" srcId="{0FF79749-C43A-4B7A-814E-563C78A14295}" destId="{2F54330C-794C-415B-ABA5-9C6108321CCE}" srcOrd="1" destOrd="0" presId="urn:microsoft.com/office/officeart/2005/8/layout/lProcess2"/>
    <dgm:cxn modelId="{F3BBADF1-66A2-4A2F-B59E-CEC01AABB1B1}" type="presParOf" srcId="{0FF79749-C43A-4B7A-814E-563C78A14295}" destId="{25CAFA96-6194-4622-9E9B-616EFFA9CE3A}" srcOrd="2" destOrd="0" presId="urn:microsoft.com/office/officeart/2005/8/layout/lProcess2"/>
    <dgm:cxn modelId="{B0E0E5A6-3B59-47F7-B0D5-F304F74FB28A}" type="presParOf" srcId="{25CAFA96-6194-4622-9E9B-616EFFA9CE3A}" destId="{AF3F5ABB-963D-4664-BEC8-E29FA4449F79}" srcOrd="0" destOrd="0" presId="urn:microsoft.com/office/officeart/2005/8/layout/lProcess2"/>
    <dgm:cxn modelId="{568BFED3-52AE-43DF-A5F8-FD4352DC2FB0}" type="presParOf" srcId="{AF3F5ABB-963D-4664-BEC8-E29FA4449F79}" destId="{966C17B8-029C-4841-95F8-D4A41EAC12C0}" srcOrd="0" destOrd="0" presId="urn:microsoft.com/office/officeart/2005/8/layout/lProcess2"/>
    <dgm:cxn modelId="{AB32B5EB-020F-4938-A443-18D0651F9153}" type="presParOf" srcId="{AF3F5ABB-963D-4664-BEC8-E29FA4449F79}" destId="{5E42C7AF-D249-45C1-BEE4-1A7B7BD67412}" srcOrd="1" destOrd="0" presId="urn:microsoft.com/office/officeart/2005/8/layout/lProcess2"/>
    <dgm:cxn modelId="{68FAA258-C777-4F3C-9E8D-1F571D956B82}" type="presParOf" srcId="{AF3F5ABB-963D-4664-BEC8-E29FA4449F79}" destId="{E39A2201-B774-43F4-80A1-31FFEEEDD0B7}"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803C6B-27F3-4DA9-A981-565B3EE41E54}" type="doc">
      <dgm:prSet loTypeId="urn:microsoft.com/office/officeart/2005/8/layout/hProcess9" loCatId="process" qsTypeId="urn:microsoft.com/office/officeart/2005/8/quickstyle/simple1" qsCatId="simple" csTypeId="urn:microsoft.com/office/officeart/2005/8/colors/accent1_2" csCatId="accent1" phldr="1"/>
      <dgm:spPr/>
    </dgm:pt>
    <dgm:pt modelId="{F66AA54D-7116-454D-B12E-B50E4F4416B8}">
      <dgm:prSet/>
      <dgm:spPr/>
      <dgm:t>
        <a:bodyPr/>
        <a:lstStyle/>
        <a:p>
          <a:r>
            <a:rPr lang="en-US" dirty="0" smtClean="0">
              <a:solidFill>
                <a:prstClr val="black"/>
              </a:solidFill>
            </a:rPr>
            <a:t>CHALLENGE 1</a:t>
          </a:r>
        </a:p>
        <a:p>
          <a:r>
            <a:rPr lang="en-US" dirty="0" smtClean="0">
              <a:solidFill>
                <a:prstClr val="black"/>
              </a:solidFill>
            </a:rPr>
            <a:t>The information in emails, phone calls, or regular mail may not always be clear and can be confusing causing parents to not understand certain information being displayed.</a:t>
          </a:r>
          <a:endParaRPr lang="en-US" dirty="0"/>
        </a:p>
      </dgm:t>
    </dgm:pt>
    <dgm:pt modelId="{529BA220-CFDA-4E8A-AC66-C010AEFC15C1}" type="parTrans" cxnId="{741EB452-E7F3-4387-994F-23ABE53DC855}">
      <dgm:prSet/>
      <dgm:spPr/>
      <dgm:t>
        <a:bodyPr/>
        <a:lstStyle/>
        <a:p>
          <a:endParaRPr lang="en-US"/>
        </a:p>
      </dgm:t>
    </dgm:pt>
    <dgm:pt modelId="{61489F56-FEA1-4641-854F-F7B3B8901129}" type="sibTrans" cxnId="{741EB452-E7F3-4387-994F-23ABE53DC855}">
      <dgm:prSet/>
      <dgm:spPr/>
      <dgm:t>
        <a:bodyPr/>
        <a:lstStyle/>
        <a:p>
          <a:endParaRPr lang="en-US"/>
        </a:p>
      </dgm:t>
    </dgm:pt>
    <dgm:pt modelId="{27D75FA1-17A5-4EE8-BC6F-4027DD387B54}">
      <dgm:prSet/>
      <dgm:spPr/>
      <dgm:t>
        <a:bodyPr/>
        <a:lstStyle/>
        <a:p>
          <a:r>
            <a:rPr lang="en-US" dirty="0" smtClean="0">
              <a:solidFill>
                <a:prstClr val="black"/>
              </a:solidFill>
              <a:ea typeface="+mj-ea"/>
              <a:cs typeface="+mj-cs"/>
            </a:rPr>
            <a:t>CHALLENGE 2</a:t>
          </a:r>
        </a:p>
        <a:p>
          <a:r>
            <a:rPr lang="en-US" dirty="0" smtClean="0">
              <a:solidFill>
                <a:prstClr val="black"/>
              </a:solidFill>
              <a:ea typeface="+mj-ea"/>
              <a:cs typeface="+mj-cs"/>
            </a:rPr>
            <a:t>The parents of the students who are really struggling are the ones that never attend conferences and are hard to get ahold of via phone call and email</a:t>
          </a:r>
          <a:endParaRPr lang="en-US" dirty="0"/>
        </a:p>
      </dgm:t>
    </dgm:pt>
    <dgm:pt modelId="{DB398E00-C8B7-4A27-8562-D9F7FA9F0177}" type="parTrans" cxnId="{71A00920-BC58-4C70-B3F9-759326BE7506}">
      <dgm:prSet/>
      <dgm:spPr/>
      <dgm:t>
        <a:bodyPr/>
        <a:lstStyle/>
        <a:p>
          <a:endParaRPr lang="en-US"/>
        </a:p>
      </dgm:t>
    </dgm:pt>
    <dgm:pt modelId="{98A62360-A9A0-429F-A0DA-6902C276C22A}" type="sibTrans" cxnId="{71A00920-BC58-4C70-B3F9-759326BE7506}">
      <dgm:prSet/>
      <dgm:spPr/>
      <dgm:t>
        <a:bodyPr/>
        <a:lstStyle/>
        <a:p>
          <a:endParaRPr lang="en-US"/>
        </a:p>
      </dgm:t>
    </dgm:pt>
    <dgm:pt modelId="{0C69B763-C8A4-48FF-A3EC-A1F4FA4B281D}">
      <dgm:prSet/>
      <dgm:spPr/>
      <dgm:t>
        <a:bodyPr/>
        <a:lstStyle/>
        <a:p>
          <a:r>
            <a:rPr lang="en-US" dirty="0" smtClean="0">
              <a:solidFill>
                <a:prstClr val="black"/>
              </a:solidFill>
            </a:rPr>
            <a:t>CHALLENGE 3</a:t>
          </a:r>
        </a:p>
        <a:p>
          <a:r>
            <a:rPr lang="en-US" dirty="0" smtClean="0">
              <a:solidFill>
                <a:prstClr val="black"/>
              </a:solidFill>
            </a:rPr>
            <a:t>Parental involvement ends after their ninth grade year. There is minimal parental involvement after that.</a:t>
          </a:r>
          <a:endParaRPr lang="en-US" dirty="0">
            <a:solidFill>
              <a:prstClr val="black"/>
            </a:solidFill>
          </a:endParaRPr>
        </a:p>
      </dgm:t>
    </dgm:pt>
    <dgm:pt modelId="{E839C9A9-4B4D-4C91-BE10-B545767F967F}" type="parTrans" cxnId="{F5A23A81-F160-4D78-A98C-263AA4C1B1C5}">
      <dgm:prSet/>
      <dgm:spPr/>
      <dgm:t>
        <a:bodyPr/>
        <a:lstStyle/>
        <a:p>
          <a:endParaRPr lang="en-US"/>
        </a:p>
      </dgm:t>
    </dgm:pt>
    <dgm:pt modelId="{20D0A8CA-52CB-4679-8183-84147D1C3DF0}" type="sibTrans" cxnId="{F5A23A81-F160-4D78-A98C-263AA4C1B1C5}">
      <dgm:prSet/>
      <dgm:spPr/>
      <dgm:t>
        <a:bodyPr/>
        <a:lstStyle/>
        <a:p>
          <a:endParaRPr lang="en-US"/>
        </a:p>
      </dgm:t>
    </dgm:pt>
    <dgm:pt modelId="{D8F0C24E-7A72-45A3-AE36-7556DA9E7A32}" type="pres">
      <dgm:prSet presAssocID="{EE803C6B-27F3-4DA9-A981-565B3EE41E54}" presName="CompostProcess" presStyleCnt="0">
        <dgm:presLayoutVars>
          <dgm:dir/>
          <dgm:resizeHandles val="exact"/>
        </dgm:presLayoutVars>
      </dgm:prSet>
      <dgm:spPr/>
    </dgm:pt>
    <dgm:pt modelId="{09C7C147-F1BB-4F14-9803-8674EE38635C}" type="pres">
      <dgm:prSet presAssocID="{EE803C6B-27F3-4DA9-A981-565B3EE41E54}" presName="arrow" presStyleLbl="bgShp" presStyleIdx="0" presStyleCnt="1" custLinFactNeighborX="-61765" custLinFactNeighborY="43125"/>
      <dgm:spPr/>
    </dgm:pt>
    <dgm:pt modelId="{7CECE1E0-E185-4E6A-BEA5-C07A48346F8D}" type="pres">
      <dgm:prSet presAssocID="{EE803C6B-27F3-4DA9-A981-565B3EE41E54}" presName="linearProcess" presStyleCnt="0"/>
      <dgm:spPr/>
    </dgm:pt>
    <dgm:pt modelId="{B63FFD53-362C-411E-B841-07060B02DE53}" type="pres">
      <dgm:prSet presAssocID="{F66AA54D-7116-454D-B12E-B50E4F4416B8}" presName="textNode" presStyleLbl="node1" presStyleIdx="0" presStyleCnt="3">
        <dgm:presLayoutVars>
          <dgm:bulletEnabled val="1"/>
        </dgm:presLayoutVars>
      </dgm:prSet>
      <dgm:spPr/>
      <dgm:t>
        <a:bodyPr/>
        <a:lstStyle/>
        <a:p>
          <a:endParaRPr lang="en-US"/>
        </a:p>
      </dgm:t>
    </dgm:pt>
    <dgm:pt modelId="{B5970698-C2C0-40BA-8B14-A36039F9D487}" type="pres">
      <dgm:prSet presAssocID="{61489F56-FEA1-4641-854F-F7B3B8901129}" presName="sibTrans" presStyleCnt="0"/>
      <dgm:spPr/>
    </dgm:pt>
    <dgm:pt modelId="{AAAB90A7-FF97-4547-ADB0-FFFFF32E9770}" type="pres">
      <dgm:prSet presAssocID="{27D75FA1-17A5-4EE8-BC6F-4027DD387B54}" presName="textNode" presStyleLbl="node1" presStyleIdx="1" presStyleCnt="3">
        <dgm:presLayoutVars>
          <dgm:bulletEnabled val="1"/>
        </dgm:presLayoutVars>
      </dgm:prSet>
      <dgm:spPr/>
      <dgm:t>
        <a:bodyPr/>
        <a:lstStyle/>
        <a:p>
          <a:endParaRPr lang="en-US"/>
        </a:p>
      </dgm:t>
    </dgm:pt>
    <dgm:pt modelId="{CE92F640-C04F-43E4-B0C5-07C03A224955}" type="pres">
      <dgm:prSet presAssocID="{98A62360-A9A0-429F-A0DA-6902C276C22A}" presName="sibTrans" presStyleCnt="0"/>
      <dgm:spPr/>
    </dgm:pt>
    <dgm:pt modelId="{1CDCB671-B1B9-415D-8749-DA9136C803F2}" type="pres">
      <dgm:prSet presAssocID="{0C69B763-C8A4-48FF-A3EC-A1F4FA4B281D}" presName="textNode" presStyleLbl="node1" presStyleIdx="2" presStyleCnt="3">
        <dgm:presLayoutVars>
          <dgm:bulletEnabled val="1"/>
        </dgm:presLayoutVars>
      </dgm:prSet>
      <dgm:spPr/>
      <dgm:t>
        <a:bodyPr/>
        <a:lstStyle/>
        <a:p>
          <a:endParaRPr lang="en-US"/>
        </a:p>
      </dgm:t>
    </dgm:pt>
  </dgm:ptLst>
  <dgm:cxnLst>
    <dgm:cxn modelId="{F5A23A81-F160-4D78-A98C-263AA4C1B1C5}" srcId="{EE803C6B-27F3-4DA9-A981-565B3EE41E54}" destId="{0C69B763-C8A4-48FF-A3EC-A1F4FA4B281D}" srcOrd="2" destOrd="0" parTransId="{E839C9A9-4B4D-4C91-BE10-B545767F967F}" sibTransId="{20D0A8CA-52CB-4679-8183-84147D1C3DF0}"/>
    <dgm:cxn modelId="{25518D96-0EC3-44B3-AE12-9A1C1BDFEA9E}" type="presOf" srcId="{F66AA54D-7116-454D-B12E-B50E4F4416B8}" destId="{B63FFD53-362C-411E-B841-07060B02DE53}" srcOrd="0" destOrd="0" presId="urn:microsoft.com/office/officeart/2005/8/layout/hProcess9"/>
    <dgm:cxn modelId="{DF60B67A-C85D-4486-AFC3-A343B1082109}" type="presOf" srcId="{0C69B763-C8A4-48FF-A3EC-A1F4FA4B281D}" destId="{1CDCB671-B1B9-415D-8749-DA9136C803F2}" srcOrd="0" destOrd="0" presId="urn:microsoft.com/office/officeart/2005/8/layout/hProcess9"/>
    <dgm:cxn modelId="{71A00920-BC58-4C70-B3F9-759326BE7506}" srcId="{EE803C6B-27F3-4DA9-A981-565B3EE41E54}" destId="{27D75FA1-17A5-4EE8-BC6F-4027DD387B54}" srcOrd="1" destOrd="0" parTransId="{DB398E00-C8B7-4A27-8562-D9F7FA9F0177}" sibTransId="{98A62360-A9A0-429F-A0DA-6902C276C22A}"/>
    <dgm:cxn modelId="{741EB452-E7F3-4387-994F-23ABE53DC855}" srcId="{EE803C6B-27F3-4DA9-A981-565B3EE41E54}" destId="{F66AA54D-7116-454D-B12E-B50E4F4416B8}" srcOrd="0" destOrd="0" parTransId="{529BA220-CFDA-4E8A-AC66-C010AEFC15C1}" sibTransId="{61489F56-FEA1-4641-854F-F7B3B8901129}"/>
    <dgm:cxn modelId="{266D2D27-A1B5-4F11-B80C-B57D9A469DEE}" type="presOf" srcId="{27D75FA1-17A5-4EE8-BC6F-4027DD387B54}" destId="{AAAB90A7-FF97-4547-ADB0-FFFFF32E9770}" srcOrd="0" destOrd="0" presId="urn:microsoft.com/office/officeart/2005/8/layout/hProcess9"/>
    <dgm:cxn modelId="{D021B2A3-5156-4005-B212-09C0E3E82F60}" type="presOf" srcId="{EE803C6B-27F3-4DA9-A981-565B3EE41E54}" destId="{D8F0C24E-7A72-45A3-AE36-7556DA9E7A32}" srcOrd="0" destOrd="0" presId="urn:microsoft.com/office/officeart/2005/8/layout/hProcess9"/>
    <dgm:cxn modelId="{4CB02A3C-B6A1-4D0B-85CD-BDF503C35695}" type="presParOf" srcId="{D8F0C24E-7A72-45A3-AE36-7556DA9E7A32}" destId="{09C7C147-F1BB-4F14-9803-8674EE38635C}" srcOrd="0" destOrd="0" presId="urn:microsoft.com/office/officeart/2005/8/layout/hProcess9"/>
    <dgm:cxn modelId="{BEF39197-2BCD-46D3-A8D3-EA16193D0E07}" type="presParOf" srcId="{D8F0C24E-7A72-45A3-AE36-7556DA9E7A32}" destId="{7CECE1E0-E185-4E6A-BEA5-C07A48346F8D}" srcOrd="1" destOrd="0" presId="urn:microsoft.com/office/officeart/2005/8/layout/hProcess9"/>
    <dgm:cxn modelId="{4CB6A05A-B25C-4744-B0DF-BB6AE0420F85}" type="presParOf" srcId="{7CECE1E0-E185-4E6A-BEA5-C07A48346F8D}" destId="{B63FFD53-362C-411E-B841-07060B02DE53}" srcOrd="0" destOrd="0" presId="urn:microsoft.com/office/officeart/2005/8/layout/hProcess9"/>
    <dgm:cxn modelId="{AF783AA0-262A-4E29-9577-FAE4CE743E51}" type="presParOf" srcId="{7CECE1E0-E185-4E6A-BEA5-C07A48346F8D}" destId="{B5970698-C2C0-40BA-8B14-A36039F9D487}" srcOrd="1" destOrd="0" presId="urn:microsoft.com/office/officeart/2005/8/layout/hProcess9"/>
    <dgm:cxn modelId="{3C1D97A1-E5A7-4002-BC02-3E36B5A6D00E}" type="presParOf" srcId="{7CECE1E0-E185-4E6A-BEA5-C07A48346F8D}" destId="{AAAB90A7-FF97-4547-ADB0-FFFFF32E9770}" srcOrd="2" destOrd="0" presId="urn:microsoft.com/office/officeart/2005/8/layout/hProcess9"/>
    <dgm:cxn modelId="{66E702FA-9E47-4505-A58F-7728C58A9330}" type="presParOf" srcId="{7CECE1E0-E185-4E6A-BEA5-C07A48346F8D}" destId="{CE92F640-C04F-43E4-B0C5-07C03A224955}" srcOrd="3" destOrd="0" presId="urn:microsoft.com/office/officeart/2005/8/layout/hProcess9"/>
    <dgm:cxn modelId="{50869002-C7B4-48BE-8608-2E9ED318A9C2}" type="presParOf" srcId="{7CECE1E0-E185-4E6A-BEA5-C07A48346F8D}" destId="{1CDCB671-B1B9-415D-8749-DA9136C803F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99348E-AACF-404B-9797-D596F3549645}">
      <dsp:nvSpPr>
        <dsp:cNvPr id="0" name=""/>
        <dsp:cNvSpPr/>
      </dsp:nvSpPr>
      <dsp:spPr>
        <a:xfrm>
          <a:off x="744" y="0"/>
          <a:ext cx="1934765" cy="40640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Six Areas</a:t>
          </a:r>
          <a:endParaRPr lang="en-US" sz="2800" kern="1200" dirty="0"/>
        </a:p>
      </dsp:txBody>
      <dsp:txXfrm>
        <a:off x="744" y="0"/>
        <a:ext cx="1934765" cy="1219200"/>
      </dsp:txXfrm>
    </dsp:sp>
    <dsp:sp modelId="{09BAA713-6EBD-4F41-A176-F5CC5757ACBC}">
      <dsp:nvSpPr>
        <dsp:cNvPr id="0" name=""/>
        <dsp:cNvSpPr/>
      </dsp:nvSpPr>
      <dsp:spPr>
        <a:xfrm>
          <a:off x="194220" y="1220390"/>
          <a:ext cx="1547812" cy="122535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US" sz="1500" kern="1200" dirty="0" smtClean="0"/>
            <a:t>Parenting	</a:t>
          </a:r>
          <a:endParaRPr lang="en-US" sz="1500" kern="1200" dirty="0"/>
        </a:p>
      </dsp:txBody>
      <dsp:txXfrm>
        <a:off x="230109" y="1256279"/>
        <a:ext cx="1476034" cy="1153573"/>
      </dsp:txXfrm>
    </dsp:sp>
    <dsp:sp modelId="{416F0ABA-1E25-4BE2-8317-E08A0A4DA85F}">
      <dsp:nvSpPr>
        <dsp:cNvPr id="0" name=""/>
        <dsp:cNvSpPr/>
      </dsp:nvSpPr>
      <dsp:spPr>
        <a:xfrm>
          <a:off x="194220" y="2634257"/>
          <a:ext cx="1547812" cy="122535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US" sz="1500" kern="1200" dirty="0" smtClean="0"/>
            <a:t>Communicating</a:t>
          </a:r>
          <a:endParaRPr lang="en-US" sz="1500" kern="1200" dirty="0"/>
        </a:p>
      </dsp:txBody>
      <dsp:txXfrm>
        <a:off x="230109" y="2670146"/>
        <a:ext cx="1476034" cy="1153573"/>
      </dsp:txXfrm>
    </dsp:sp>
    <dsp:sp modelId="{F99414DC-DE2B-4A22-B959-67E50382EA98}">
      <dsp:nvSpPr>
        <dsp:cNvPr id="0" name=""/>
        <dsp:cNvSpPr/>
      </dsp:nvSpPr>
      <dsp:spPr>
        <a:xfrm>
          <a:off x="2080617" y="0"/>
          <a:ext cx="1934765" cy="40640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in</a:t>
          </a:r>
          <a:endParaRPr lang="en-US" sz="2800" kern="1200" dirty="0"/>
        </a:p>
      </dsp:txBody>
      <dsp:txXfrm>
        <a:off x="2080617" y="0"/>
        <a:ext cx="1934765" cy="1219200"/>
      </dsp:txXfrm>
    </dsp:sp>
    <dsp:sp modelId="{E9FD5C60-EA8F-47B3-A949-9BABC1434D6D}">
      <dsp:nvSpPr>
        <dsp:cNvPr id="0" name=""/>
        <dsp:cNvSpPr/>
      </dsp:nvSpPr>
      <dsp:spPr>
        <a:xfrm>
          <a:off x="2274093" y="1220390"/>
          <a:ext cx="1547812" cy="122535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US" sz="1500" kern="1200" dirty="0" smtClean="0"/>
            <a:t>Volunteering</a:t>
          </a:r>
          <a:endParaRPr lang="en-US" sz="1500" kern="1200" dirty="0"/>
        </a:p>
      </dsp:txBody>
      <dsp:txXfrm>
        <a:off x="2309982" y="1256279"/>
        <a:ext cx="1476034" cy="1153573"/>
      </dsp:txXfrm>
    </dsp:sp>
    <dsp:sp modelId="{16F17596-3C36-4101-8B18-2554370524C8}">
      <dsp:nvSpPr>
        <dsp:cNvPr id="0" name=""/>
        <dsp:cNvSpPr/>
      </dsp:nvSpPr>
      <dsp:spPr>
        <a:xfrm>
          <a:off x="2274093" y="2634257"/>
          <a:ext cx="1547812" cy="122535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US" sz="1500" kern="1200" dirty="0" smtClean="0"/>
            <a:t>Learning at Home</a:t>
          </a:r>
          <a:endParaRPr lang="en-US" sz="1500" kern="1200" dirty="0"/>
        </a:p>
      </dsp:txBody>
      <dsp:txXfrm>
        <a:off x="2309982" y="2670146"/>
        <a:ext cx="1476034" cy="1153573"/>
      </dsp:txXfrm>
    </dsp:sp>
    <dsp:sp modelId="{01AC69AF-4912-4365-ACF6-30AD2B5CD971}">
      <dsp:nvSpPr>
        <dsp:cNvPr id="0" name=""/>
        <dsp:cNvSpPr/>
      </dsp:nvSpPr>
      <dsp:spPr>
        <a:xfrm>
          <a:off x="4160490" y="0"/>
          <a:ext cx="1934765" cy="40640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Epstein’s framework</a:t>
          </a:r>
          <a:endParaRPr lang="en-US" sz="2800" kern="1200" dirty="0"/>
        </a:p>
      </dsp:txBody>
      <dsp:txXfrm>
        <a:off x="4160490" y="0"/>
        <a:ext cx="1934765" cy="1219200"/>
      </dsp:txXfrm>
    </dsp:sp>
    <dsp:sp modelId="{966C17B8-029C-4841-95F8-D4A41EAC12C0}">
      <dsp:nvSpPr>
        <dsp:cNvPr id="0" name=""/>
        <dsp:cNvSpPr/>
      </dsp:nvSpPr>
      <dsp:spPr>
        <a:xfrm>
          <a:off x="4353966" y="1220390"/>
          <a:ext cx="1547812" cy="122535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US" sz="1500" kern="1200" dirty="0" smtClean="0"/>
            <a:t>Decision-making</a:t>
          </a:r>
          <a:endParaRPr lang="en-US" sz="1500" kern="1200" dirty="0"/>
        </a:p>
      </dsp:txBody>
      <dsp:txXfrm>
        <a:off x="4389855" y="1256279"/>
        <a:ext cx="1476034" cy="1153573"/>
      </dsp:txXfrm>
    </dsp:sp>
    <dsp:sp modelId="{E39A2201-B774-43F4-80A1-31FFEEEDD0B7}">
      <dsp:nvSpPr>
        <dsp:cNvPr id="0" name=""/>
        <dsp:cNvSpPr/>
      </dsp:nvSpPr>
      <dsp:spPr>
        <a:xfrm>
          <a:off x="4353966" y="2634257"/>
          <a:ext cx="1547812" cy="122535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US" sz="1500" kern="1200" dirty="0" smtClean="0"/>
            <a:t>Collaborating with the community</a:t>
          </a:r>
          <a:endParaRPr lang="en-US" sz="1500" kern="1200" dirty="0"/>
        </a:p>
      </dsp:txBody>
      <dsp:txXfrm>
        <a:off x="4389855" y="2670146"/>
        <a:ext cx="1476034" cy="11535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99348E-AACF-404B-9797-D596F3549645}">
      <dsp:nvSpPr>
        <dsp:cNvPr id="0" name=""/>
        <dsp:cNvSpPr/>
      </dsp:nvSpPr>
      <dsp:spPr>
        <a:xfrm>
          <a:off x="911" y="0"/>
          <a:ext cx="2370087" cy="338931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Six Areas</a:t>
          </a:r>
          <a:endParaRPr lang="en-US" sz="3000" kern="1200" dirty="0"/>
        </a:p>
      </dsp:txBody>
      <dsp:txXfrm>
        <a:off x="911" y="0"/>
        <a:ext cx="2370087" cy="1016793"/>
      </dsp:txXfrm>
    </dsp:sp>
    <dsp:sp modelId="{09BAA713-6EBD-4F41-A176-F5CC5757ACBC}">
      <dsp:nvSpPr>
        <dsp:cNvPr id="0" name=""/>
        <dsp:cNvSpPr/>
      </dsp:nvSpPr>
      <dsp:spPr>
        <a:xfrm>
          <a:off x="237920" y="1017786"/>
          <a:ext cx="1896070" cy="102192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t>Parenting	</a:t>
          </a:r>
          <a:endParaRPr lang="en-US" sz="1900" kern="1200" dirty="0"/>
        </a:p>
      </dsp:txBody>
      <dsp:txXfrm>
        <a:off x="267851" y="1047717"/>
        <a:ext cx="1836208" cy="962061"/>
      </dsp:txXfrm>
    </dsp:sp>
    <dsp:sp modelId="{416F0ABA-1E25-4BE2-8317-E08A0A4DA85F}">
      <dsp:nvSpPr>
        <dsp:cNvPr id="0" name=""/>
        <dsp:cNvSpPr/>
      </dsp:nvSpPr>
      <dsp:spPr>
        <a:xfrm>
          <a:off x="237920" y="2196929"/>
          <a:ext cx="1896070" cy="102192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t>Communicating</a:t>
          </a:r>
          <a:endParaRPr lang="en-US" sz="1900" kern="1200" dirty="0"/>
        </a:p>
      </dsp:txBody>
      <dsp:txXfrm>
        <a:off x="267851" y="2226860"/>
        <a:ext cx="1836208" cy="962061"/>
      </dsp:txXfrm>
    </dsp:sp>
    <dsp:sp modelId="{F99414DC-DE2B-4A22-B959-67E50382EA98}">
      <dsp:nvSpPr>
        <dsp:cNvPr id="0" name=""/>
        <dsp:cNvSpPr/>
      </dsp:nvSpPr>
      <dsp:spPr>
        <a:xfrm>
          <a:off x="2548756" y="0"/>
          <a:ext cx="2370087" cy="338931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in</a:t>
          </a:r>
          <a:endParaRPr lang="en-US" sz="3000" kern="1200" dirty="0"/>
        </a:p>
      </dsp:txBody>
      <dsp:txXfrm>
        <a:off x="2548756" y="0"/>
        <a:ext cx="2370087" cy="1016793"/>
      </dsp:txXfrm>
    </dsp:sp>
    <dsp:sp modelId="{E9FD5C60-EA8F-47B3-A949-9BABC1434D6D}">
      <dsp:nvSpPr>
        <dsp:cNvPr id="0" name=""/>
        <dsp:cNvSpPr/>
      </dsp:nvSpPr>
      <dsp:spPr>
        <a:xfrm>
          <a:off x="2785764" y="1017786"/>
          <a:ext cx="1896070" cy="102192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t>Volunteering</a:t>
          </a:r>
          <a:endParaRPr lang="en-US" sz="1900" kern="1200" dirty="0"/>
        </a:p>
      </dsp:txBody>
      <dsp:txXfrm>
        <a:off x="2815695" y="1047717"/>
        <a:ext cx="1836208" cy="962061"/>
      </dsp:txXfrm>
    </dsp:sp>
    <dsp:sp modelId="{16F17596-3C36-4101-8B18-2554370524C8}">
      <dsp:nvSpPr>
        <dsp:cNvPr id="0" name=""/>
        <dsp:cNvSpPr/>
      </dsp:nvSpPr>
      <dsp:spPr>
        <a:xfrm>
          <a:off x="2785764" y="2196929"/>
          <a:ext cx="1896070" cy="102192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t>Learning at Home</a:t>
          </a:r>
          <a:endParaRPr lang="en-US" sz="1900" kern="1200" dirty="0"/>
        </a:p>
      </dsp:txBody>
      <dsp:txXfrm>
        <a:off x="2815695" y="2226860"/>
        <a:ext cx="1836208" cy="962061"/>
      </dsp:txXfrm>
    </dsp:sp>
    <dsp:sp modelId="{01AC69AF-4912-4365-ACF6-30AD2B5CD971}">
      <dsp:nvSpPr>
        <dsp:cNvPr id="0" name=""/>
        <dsp:cNvSpPr/>
      </dsp:nvSpPr>
      <dsp:spPr>
        <a:xfrm>
          <a:off x="5096600" y="0"/>
          <a:ext cx="2370087" cy="338931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Epstein’s framework</a:t>
          </a:r>
          <a:endParaRPr lang="en-US" sz="3000" kern="1200" dirty="0"/>
        </a:p>
      </dsp:txBody>
      <dsp:txXfrm>
        <a:off x="5096600" y="0"/>
        <a:ext cx="2370087" cy="1016793"/>
      </dsp:txXfrm>
    </dsp:sp>
    <dsp:sp modelId="{966C17B8-029C-4841-95F8-D4A41EAC12C0}">
      <dsp:nvSpPr>
        <dsp:cNvPr id="0" name=""/>
        <dsp:cNvSpPr/>
      </dsp:nvSpPr>
      <dsp:spPr>
        <a:xfrm>
          <a:off x="5333609" y="1017786"/>
          <a:ext cx="1896070" cy="102192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t>Decision-making</a:t>
          </a:r>
          <a:endParaRPr lang="en-US" sz="1900" kern="1200" dirty="0"/>
        </a:p>
      </dsp:txBody>
      <dsp:txXfrm>
        <a:off x="5363540" y="1047717"/>
        <a:ext cx="1836208" cy="962061"/>
      </dsp:txXfrm>
    </dsp:sp>
    <dsp:sp modelId="{E39A2201-B774-43F4-80A1-31FFEEEDD0B7}">
      <dsp:nvSpPr>
        <dsp:cNvPr id="0" name=""/>
        <dsp:cNvSpPr/>
      </dsp:nvSpPr>
      <dsp:spPr>
        <a:xfrm>
          <a:off x="5333609" y="2196929"/>
          <a:ext cx="1896070" cy="102192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US" sz="1900" kern="1200" dirty="0" smtClean="0"/>
            <a:t>Collaborating with the community</a:t>
          </a:r>
          <a:endParaRPr lang="en-US" sz="1900" kern="1200" dirty="0"/>
        </a:p>
      </dsp:txBody>
      <dsp:txXfrm>
        <a:off x="5363540" y="2226860"/>
        <a:ext cx="1836208" cy="9620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C7C147-F1BB-4F14-9803-8674EE38635C}">
      <dsp:nvSpPr>
        <dsp:cNvPr id="0" name=""/>
        <dsp:cNvSpPr/>
      </dsp:nvSpPr>
      <dsp:spPr>
        <a:xfrm>
          <a:off x="0" y="0"/>
          <a:ext cx="6736080" cy="44196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3FFD53-362C-411E-B841-07060B02DE53}">
      <dsp:nvSpPr>
        <dsp:cNvPr id="0" name=""/>
        <dsp:cNvSpPr/>
      </dsp:nvSpPr>
      <dsp:spPr>
        <a:xfrm>
          <a:off x="268545" y="1325880"/>
          <a:ext cx="2377440" cy="1767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solidFill>
                <a:prstClr val="black"/>
              </a:solidFill>
            </a:rPr>
            <a:t>CHALLENGE 1</a:t>
          </a:r>
        </a:p>
        <a:p>
          <a:pPr lvl="0" algn="ctr" defTabSz="577850">
            <a:lnSpc>
              <a:spcPct val="90000"/>
            </a:lnSpc>
            <a:spcBef>
              <a:spcPct val="0"/>
            </a:spcBef>
            <a:spcAft>
              <a:spcPct val="35000"/>
            </a:spcAft>
          </a:pPr>
          <a:r>
            <a:rPr lang="en-US" sz="1300" kern="1200" dirty="0" smtClean="0">
              <a:solidFill>
                <a:prstClr val="black"/>
              </a:solidFill>
            </a:rPr>
            <a:t>The information in emails, phone calls, or regular mail may not always be clear and can be confusing causing parents to not understand certain information being displayed.</a:t>
          </a:r>
          <a:endParaRPr lang="en-US" sz="1300" kern="1200" dirty="0"/>
        </a:p>
      </dsp:txBody>
      <dsp:txXfrm>
        <a:off x="354844" y="1412179"/>
        <a:ext cx="2204842" cy="1595242"/>
      </dsp:txXfrm>
    </dsp:sp>
    <dsp:sp modelId="{AAAB90A7-FF97-4547-ADB0-FFFFF32E9770}">
      <dsp:nvSpPr>
        <dsp:cNvPr id="0" name=""/>
        <dsp:cNvSpPr/>
      </dsp:nvSpPr>
      <dsp:spPr>
        <a:xfrm>
          <a:off x="2773679" y="1325880"/>
          <a:ext cx="2377440" cy="1767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solidFill>
                <a:prstClr val="black"/>
              </a:solidFill>
              <a:ea typeface="+mj-ea"/>
              <a:cs typeface="+mj-cs"/>
            </a:rPr>
            <a:t>CHALLENGE 2</a:t>
          </a:r>
        </a:p>
        <a:p>
          <a:pPr lvl="0" algn="ctr" defTabSz="577850">
            <a:lnSpc>
              <a:spcPct val="90000"/>
            </a:lnSpc>
            <a:spcBef>
              <a:spcPct val="0"/>
            </a:spcBef>
            <a:spcAft>
              <a:spcPct val="35000"/>
            </a:spcAft>
          </a:pPr>
          <a:r>
            <a:rPr lang="en-US" sz="1300" kern="1200" dirty="0" smtClean="0">
              <a:solidFill>
                <a:prstClr val="black"/>
              </a:solidFill>
              <a:ea typeface="+mj-ea"/>
              <a:cs typeface="+mj-cs"/>
            </a:rPr>
            <a:t>The parents of the students who are really struggling are the ones that never attend conferences and are hard to get ahold of via phone call and email</a:t>
          </a:r>
          <a:endParaRPr lang="en-US" sz="1300" kern="1200" dirty="0"/>
        </a:p>
      </dsp:txBody>
      <dsp:txXfrm>
        <a:off x="2859978" y="1412179"/>
        <a:ext cx="2204842" cy="1595242"/>
      </dsp:txXfrm>
    </dsp:sp>
    <dsp:sp modelId="{1CDCB671-B1B9-415D-8749-DA9136C803F2}">
      <dsp:nvSpPr>
        <dsp:cNvPr id="0" name=""/>
        <dsp:cNvSpPr/>
      </dsp:nvSpPr>
      <dsp:spPr>
        <a:xfrm>
          <a:off x="5278814" y="1325880"/>
          <a:ext cx="2377440" cy="1767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solidFill>
                <a:prstClr val="black"/>
              </a:solidFill>
            </a:rPr>
            <a:t>CHALLENGE 3</a:t>
          </a:r>
        </a:p>
        <a:p>
          <a:pPr lvl="0" algn="ctr" defTabSz="577850">
            <a:lnSpc>
              <a:spcPct val="90000"/>
            </a:lnSpc>
            <a:spcBef>
              <a:spcPct val="0"/>
            </a:spcBef>
            <a:spcAft>
              <a:spcPct val="35000"/>
            </a:spcAft>
          </a:pPr>
          <a:r>
            <a:rPr lang="en-US" sz="1300" kern="1200" dirty="0" smtClean="0">
              <a:solidFill>
                <a:prstClr val="black"/>
              </a:solidFill>
            </a:rPr>
            <a:t>Parental involvement ends after their ninth grade year. There is minimal parental involvement after that.</a:t>
          </a:r>
          <a:endParaRPr lang="en-US" sz="1300" kern="1200" dirty="0">
            <a:solidFill>
              <a:prstClr val="black"/>
            </a:solidFill>
          </a:endParaRPr>
        </a:p>
      </dsp:txBody>
      <dsp:txXfrm>
        <a:off x="5365113" y="1412179"/>
        <a:ext cx="2204842" cy="159524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81E8EC7-6292-48B9-97B1-48A4C3DF071A}" type="datetimeFigureOut">
              <a:rPr lang="en-US" smtClean="0"/>
              <a:pPr/>
              <a:t>12/13/2016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442EAD4-C53B-4404-87FA-A0A6721555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1E8EC7-6292-48B9-97B1-48A4C3DF071A}" type="datetimeFigureOut">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2EAD4-C53B-4404-87FA-A0A6721555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1E8EC7-6292-48B9-97B1-48A4C3DF071A}" type="datetimeFigureOut">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2EAD4-C53B-4404-87FA-A0A6721555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1E8EC7-6292-48B9-97B1-48A4C3DF071A}" type="datetimeFigureOut">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2EAD4-C53B-4404-87FA-A0A6721555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1E8EC7-6292-48B9-97B1-48A4C3DF071A}" type="datetimeFigureOut">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2EAD4-C53B-4404-87FA-A0A6721555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1E8EC7-6292-48B9-97B1-48A4C3DF071A}" type="datetimeFigureOut">
              <a:rPr lang="en-US" smtClean="0"/>
              <a:pPr/>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2EAD4-C53B-4404-87FA-A0A6721555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81E8EC7-6292-48B9-97B1-48A4C3DF071A}" type="datetimeFigureOut">
              <a:rPr lang="en-US" smtClean="0"/>
              <a:pPr/>
              <a:t>12/13/2016</a:t>
            </a:fld>
            <a:endParaRPr lang="en-US"/>
          </a:p>
        </p:txBody>
      </p:sp>
      <p:sp>
        <p:nvSpPr>
          <p:cNvPr id="27" name="Slide Number Placeholder 26"/>
          <p:cNvSpPr>
            <a:spLocks noGrp="1"/>
          </p:cNvSpPr>
          <p:nvPr>
            <p:ph type="sldNum" sz="quarter" idx="11"/>
          </p:nvPr>
        </p:nvSpPr>
        <p:spPr/>
        <p:txBody>
          <a:bodyPr rtlCol="0"/>
          <a:lstStyle/>
          <a:p>
            <a:fld id="{3442EAD4-C53B-4404-87FA-A0A6721555C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81E8EC7-6292-48B9-97B1-48A4C3DF071A}" type="datetimeFigureOut">
              <a:rPr lang="en-US" smtClean="0"/>
              <a:pPr/>
              <a:t>12/13/2016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3442EAD4-C53B-4404-87FA-A0A6721555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1E8EC7-6292-48B9-97B1-48A4C3DF071A}" type="datetimeFigureOut">
              <a:rPr lang="en-US" smtClean="0"/>
              <a:pPr/>
              <a:t>12/13/2016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42EAD4-C53B-4404-87FA-A0A6721555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1E8EC7-6292-48B9-97B1-48A4C3DF071A}" type="datetimeFigureOut">
              <a:rPr lang="en-US" smtClean="0"/>
              <a:pPr/>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2EAD4-C53B-4404-87FA-A0A6721555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1E8EC7-6292-48B9-97B1-48A4C3DF071A}" type="datetimeFigureOut">
              <a:rPr lang="en-US" smtClean="0"/>
              <a:pPr/>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2EAD4-C53B-4404-87FA-A0A6721555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81E8EC7-6292-48B9-97B1-48A4C3DF071A}" type="datetimeFigureOut">
              <a:rPr lang="en-US" smtClean="0"/>
              <a:pPr/>
              <a:t>12/13/2016</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442EAD4-C53B-4404-87FA-A0A6721555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Libby%20Littler%20answer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Christa%20final%20project/Tulino%20bell%20final%20answer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Student%201%20answer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Student%202%20answer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FINAL%20PROJECT%20INTERVIEW%20QUESTION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rubrics%20with%20scores%20and%20signature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Christa%20final%20project/Omar's%20final%20paper%20Alex.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Allison%20Butler%20answer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Nancy%20Drain%20Final%20answer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ike%20Silverthorn%20answer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Laverne%20Pendleton%20Answer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School Community Relations Audit Project</a:t>
            </a:r>
            <a:endParaRPr lang="en-US" dirty="0"/>
          </a:p>
        </p:txBody>
      </p:sp>
      <p:sp>
        <p:nvSpPr>
          <p:cNvPr id="3" name="Subtitle 2"/>
          <p:cNvSpPr>
            <a:spLocks noGrp="1"/>
          </p:cNvSpPr>
          <p:nvPr>
            <p:ph type="subTitle" idx="1"/>
          </p:nvPr>
        </p:nvSpPr>
        <p:spPr/>
        <p:txBody>
          <a:bodyPr>
            <a:normAutofit/>
          </a:bodyPr>
          <a:lstStyle/>
          <a:p>
            <a:r>
              <a:rPr lang="en-US" sz="1800" dirty="0" smtClean="0"/>
              <a:t>Omar R. Santiago</a:t>
            </a:r>
          </a:p>
          <a:p>
            <a:r>
              <a:rPr lang="en-US" sz="1800" dirty="0" smtClean="0"/>
              <a:t>Community Relations and Community Skills</a:t>
            </a:r>
          </a:p>
          <a:p>
            <a:r>
              <a:rPr lang="en-US" sz="1800" dirty="0" smtClean="0"/>
              <a:t>Christa </a:t>
            </a:r>
            <a:r>
              <a:rPr lang="en-US" sz="1800" dirty="0" err="1" smtClean="0"/>
              <a:t>Boske</a:t>
            </a:r>
            <a:endParaRPr lang="en-US" sz="1800" dirty="0" smtClean="0"/>
          </a:p>
          <a:p>
            <a:r>
              <a:rPr lang="en-US" sz="1800" dirty="0" smtClean="0"/>
              <a:t>12/13/16</a:t>
            </a:r>
            <a:endParaRPr lang="en-US" sz="1800" dirty="0"/>
          </a:p>
        </p:txBody>
      </p:sp>
    </p:spTree>
    <p:extLst>
      <p:ext uri="{BB962C8B-B14F-4D97-AF65-F5344CB8AC3E}">
        <p14:creationId xmlns:p14="http://schemas.microsoft.com/office/powerpoint/2010/main" val="1846318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Libby Littler (Intervention Specialist)</a:t>
            </a:r>
            <a:endParaRPr lang="en-US" dirty="0"/>
          </a:p>
        </p:txBody>
      </p:sp>
      <p:sp>
        <p:nvSpPr>
          <p:cNvPr id="3" name="Content Placeholder 2"/>
          <p:cNvSpPr>
            <a:spLocks noGrp="1"/>
          </p:cNvSpPr>
          <p:nvPr>
            <p:ph idx="1"/>
          </p:nvPr>
        </p:nvSpPr>
        <p:spPr>
          <a:xfrm>
            <a:off x="457200" y="1447800"/>
            <a:ext cx="8229600" cy="4572000"/>
          </a:xfrm>
        </p:spPr>
        <p:txBody>
          <a:bodyPr>
            <a:normAutofit fontScale="92500"/>
          </a:bodyPr>
          <a:lstStyle/>
          <a:p>
            <a:r>
              <a:rPr lang="en-US" sz="1700" dirty="0" smtClean="0"/>
              <a:t>Mrs. Littler is an intervention specialist in the high school and has been working in the district for 27 years. I chose to speak with her because she works with numerous students with individualized education plans and 504’s and can offer her unique perspective. Mrs. Littler identifies Twinsburg as a very close knit community. She mentions that the school community is closest at the elementary levels while at the high school level is more academic and career-driven. Mrs. Littler mentions the open house and the two opportunities for parent-teacher conferences as ways to communicate with parents and establish that relationship. A very important piece of information she mentions is that while school-community relations practices are being put into play on a daily basis, there is no clear, written policy that supports community –relations. She states that Twinsburg does a fantastic job communicating information to the community in numerous ways yet not much parental involvement among school functions. Mrs. Littler has been in education for numerous years and she has done home visits before but states that it is looked down upon in the school district. She states that on occasion, she will bring over a meal with missing work and enjoy some time with families talking about their child. </a:t>
            </a:r>
          </a:p>
          <a:p>
            <a:endParaRPr lang="en-US" sz="1700" dirty="0"/>
          </a:p>
          <a:p>
            <a:r>
              <a:rPr lang="en-US" sz="1700" dirty="0" smtClean="0">
                <a:hlinkClick r:id="rId2" action="ppaction://hlinkfile"/>
              </a:rPr>
              <a:t>Libby Littler answers</a:t>
            </a:r>
            <a:endParaRPr lang="en-US" sz="1700" dirty="0"/>
          </a:p>
        </p:txBody>
      </p:sp>
    </p:spTree>
    <p:extLst>
      <p:ext uri="{BB962C8B-B14F-4D97-AF65-F5344CB8AC3E}">
        <p14:creationId xmlns:p14="http://schemas.microsoft.com/office/powerpoint/2010/main" val="2121917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Officer Ron Fruscella (School Resource Officer)</a:t>
            </a:r>
            <a:endParaRPr lang="en-US" dirty="0"/>
          </a:p>
        </p:txBody>
      </p:sp>
      <p:sp>
        <p:nvSpPr>
          <p:cNvPr id="3" name="Content Placeholder 2"/>
          <p:cNvSpPr>
            <a:spLocks noGrp="1"/>
          </p:cNvSpPr>
          <p:nvPr>
            <p:ph idx="1"/>
          </p:nvPr>
        </p:nvSpPr>
        <p:spPr>
          <a:xfrm>
            <a:off x="457200" y="1676400"/>
            <a:ext cx="8229600" cy="4325112"/>
          </a:xfrm>
        </p:spPr>
        <p:txBody>
          <a:bodyPr>
            <a:normAutofit/>
          </a:bodyPr>
          <a:lstStyle/>
          <a:p>
            <a:r>
              <a:rPr lang="en-US" sz="1700" dirty="0" smtClean="0"/>
              <a:t>Officer Ron Fruscella is a Twinsburg Police Officer who also serves as the School Resource Officer for the high school. He is a well known person and very respected in the community who also serves as a golf coach and bowling coach for the high school. Officer Fruscella identifies the Twinsburg community as simply stated “awesome.” He believes the school community as the Twinsburg community work hand in hand together for the benefit of the kids. He has noticed from his point of view that the students that are struggling are mainly students who’s parents are not involved and do not seem to care much. The school does a remarkable job reaching out to parents and asking them to participate in board and district meetings. Nevertheless, while the Twinsburg community appreciates the school district and their excellence, he states that parents have minimal participation. One reason minimal participation among parents is occurring he stated was that the information relayed may not be clear, it might be too much information at once. Maybe a simpler version could work so parents don’t get overwhelmed. He loves working at the Twinsburg school district and believes in the district “working together as one.”  </a:t>
            </a:r>
            <a:endParaRPr lang="en-US" sz="1700" dirty="0"/>
          </a:p>
        </p:txBody>
      </p:sp>
    </p:spTree>
    <p:extLst>
      <p:ext uri="{BB962C8B-B14F-4D97-AF65-F5344CB8AC3E}">
        <p14:creationId xmlns:p14="http://schemas.microsoft.com/office/powerpoint/2010/main" val="3803850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Carrie Tulino-Bell (Therapist/Social Worker)</a:t>
            </a:r>
            <a:endParaRPr lang="en-US" dirty="0"/>
          </a:p>
        </p:txBody>
      </p:sp>
      <p:sp>
        <p:nvSpPr>
          <p:cNvPr id="3" name="Content Placeholder 2"/>
          <p:cNvSpPr>
            <a:spLocks noGrp="1"/>
          </p:cNvSpPr>
          <p:nvPr>
            <p:ph idx="1"/>
          </p:nvPr>
        </p:nvSpPr>
        <p:spPr>
          <a:xfrm>
            <a:off x="457200" y="1676400"/>
            <a:ext cx="8229600" cy="4325112"/>
          </a:xfrm>
        </p:spPr>
        <p:txBody>
          <a:bodyPr>
            <a:normAutofit fontScale="92500"/>
          </a:bodyPr>
          <a:lstStyle/>
          <a:p>
            <a:r>
              <a:rPr lang="en-US" sz="1700" dirty="0" smtClean="0"/>
              <a:t>Mrs. Tulino-Bell works through the main office and is a school therapist/social worker at the high school. Mrs. Tulino-Bell. Throughout her time at the high school, she has worked with numerous parents and students regarding many different issues. She has noted that there are many parents in the community that do care about their children’s education. Many parents come in to talk and ask advice for situations at home. She mentioned that it is hard to get a hold of the parents who struggle, mainly because the home life isn’t so great. There have been a few occasions in the past where she has gone to a parents home to discuss issues and grades among other things. Nevertheless, it is looked down upon in our district as visits to the home can be intimidating at times. The district does a good job at reaching out to everybody in the community but according to Mrs. Tulino-Bell, not many people take time the read information regarding the school district. Many people assume that since the school is considered a district of excellence, there is nothing to worry about. The school does a good job trying to help those that need it, but the district can do better with that</a:t>
            </a:r>
            <a:r>
              <a:rPr lang="en-US" sz="1700" dirty="0" smtClean="0"/>
              <a:t>.</a:t>
            </a:r>
          </a:p>
          <a:p>
            <a:endParaRPr lang="en-US" sz="1700" dirty="0"/>
          </a:p>
          <a:p>
            <a:r>
              <a:rPr lang="en-US" sz="1700" dirty="0" smtClean="0">
                <a:hlinkClick r:id="rId2" action="ppaction://hlinkfile"/>
              </a:rPr>
              <a:t>Mrs. Tulino-Bell answers</a:t>
            </a:r>
            <a:endParaRPr lang="en-US" sz="1700" dirty="0"/>
          </a:p>
        </p:txBody>
      </p:sp>
    </p:spTree>
    <p:extLst>
      <p:ext uri="{BB962C8B-B14F-4D97-AF65-F5344CB8AC3E}">
        <p14:creationId xmlns:p14="http://schemas.microsoft.com/office/powerpoint/2010/main" val="747400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r>
              <a:rPr lang="en-US" sz="3200" dirty="0" smtClean="0"/>
              <a:t>Kelly Zimmerman (secretary/community member/parent)</a:t>
            </a:r>
            <a:endParaRPr lang="en-US" sz="3200" dirty="0"/>
          </a:p>
        </p:txBody>
      </p:sp>
      <p:sp>
        <p:nvSpPr>
          <p:cNvPr id="3" name="Content Placeholder 2"/>
          <p:cNvSpPr>
            <a:spLocks noGrp="1"/>
          </p:cNvSpPr>
          <p:nvPr>
            <p:ph idx="1"/>
          </p:nvPr>
        </p:nvSpPr>
        <p:spPr>
          <a:xfrm>
            <a:off x="457200" y="1828800"/>
            <a:ext cx="8229600" cy="4325112"/>
          </a:xfrm>
        </p:spPr>
        <p:txBody>
          <a:bodyPr>
            <a:normAutofit/>
          </a:bodyPr>
          <a:lstStyle/>
          <a:p>
            <a:r>
              <a:rPr lang="en-US" sz="1700" dirty="0" smtClean="0"/>
              <a:t>Mrs. Zimmerman is a very involved member in the Twinsburg community as she is a secretary at the high school, a parent of a student in the school and a member in the PTA (Parent-Teacher Association). She states that the community is extremely supportive of the education as parents are extremely involved. The TAB (Twinsburg Athletic Boosters) and the PTA work very hard to help the student athletes and provide things. Mrs. Zimmerman takes a lot of calls from parents and notices that many parents that call are Caucasian parents who care about their children’s grades. Not many parents of underrepresented students are made aware of behavioral issues and academic issues. Information to parents doesn’t seem to get to those parents and those that do get it, don’t understand the information. A lot of parents attend PTA events, although not many parents go to the board meetings.  She believes that Twinsburg does a decent job of making sure all voices are heard but there can be areas of improvement.  </a:t>
            </a:r>
            <a:endParaRPr lang="en-US" sz="1700" dirty="0"/>
          </a:p>
        </p:txBody>
      </p:sp>
    </p:spTree>
    <p:extLst>
      <p:ext uri="{BB962C8B-B14F-4D97-AF65-F5344CB8AC3E}">
        <p14:creationId xmlns:p14="http://schemas.microsoft.com/office/powerpoint/2010/main" val="371961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Student 1</a:t>
            </a:r>
            <a:endParaRPr lang="en-US" dirty="0"/>
          </a:p>
        </p:txBody>
      </p:sp>
      <p:sp>
        <p:nvSpPr>
          <p:cNvPr id="3" name="Content Placeholder 2"/>
          <p:cNvSpPr>
            <a:spLocks noGrp="1"/>
          </p:cNvSpPr>
          <p:nvPr>
            <p:ph idx="1"/>
          </p:nvPr>
        </p:nvSpPr>
        <p:spPr>
          <a:xfrm>
            <a:off x="435428" y="1432996"/>
            <a:ext cx="8229600" cy="4739204"/>
          </a:xfrm>
        </p:spPr>
        <p:txBody>
          <a:bodyPr>
            <a:normAutofit lnSpcReduction="10000"/>
          </a:bodyPr>
          <a:lstStyle/>
          <a:p>
            <a:r>
              <a:rPr lang="en-US" sz="1700" dirty="0" smtClean="0"/>
              <a:t>Student number 1 is a Junior student at our high school.  She states from her eyes that the community isn’t as united as it is claimed to be. She reiterates the fact that the district spends money in the wrong areas. She points out the fact that the vision and mission is not clear within the school and city community. For example, it is written on the website but nobody does anything to promote it or share it with others. The student mentions that parents and community members do attend big events such as football games and Twinsdays yet she has seen a decrease in parent participation over the years. While families support sporting events and other boosters, she believes that families don’t know what is being taught in schools because there is no clear communication between district and families. Unless parents ask their children, parents are usually in the dark about important information. The student also adds that parent participation decreases immensely after freshman year but the involvement picks back up in their Senior years, maybe due to the fact that they need to make sure they have everything completed to graduate. She ends the interview by stating that she feels very segregated coming to the schools and she wishes that all the schools and community can work together to truly “come together as one”</a:t>
            </a:r>
          </a:p>
          <a:p>
            <a:endParaRPr lang="en-US" sz="1700" dirty="0"/>
          </a:p>
          <a:p>
            <a:r>
              <a:rPr lang="en-US" sz="1700" dirty="0" smtClean="0">
                <a:hlinkClick r:id="rId2" action="ppaction://hlinkfile"/>
              </a:rPr>
              <a:t>Student 1 answers</a:t>
            </a:r>
            <a:r>
              <a:rPr lang="en-US" sz="1700" dirty="0" smtClean="0"/>
              <a:t> </a:t>
            </a:r>
            <a:endParaRPr lang="en-US" sz="1700" dirty="0"/>
          </a:p>
        </p:txBody>
      </p:sp>
    </p:spTree>
    <p:extLst>
      <p:ext uri="{BB962C8B-B14F-4D97-AF65-F5344CB8AC3E}">
        <p14:creationId xmlns:p14="http://schemas.microsoft.com/office/powerpoint/2010/main" val="24051508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Student 2</a:t>
            </a:r>
            <a:endParaRPr lang="en-US" dirty="0"/>
          </a:p>
        </p:txBody>
      </p:sp>
      <p:sp>
        <p:nvSpPr>
          <p:cNvPr id="3" name="Content Placeholder 2"/>
          <p:cNvSpPr>
            <a:spLocks noGrp="1"/>
          </p:cNvSpPr>
          <p:nvPr>
            <p:ph idx="1"/>
          </p:nvPr>
        </p:nvSpPr>
        <p:spPr>
          <a:xfrm>
            <a:off x="435428" y="1443881"/>
            <a:ext cx="8229600" cy="4325112"/>
          </a:xfrm>
        </p:spPr>
        <p:txBody>
          <a:bodyPr>
            <a:normAutofit fontScale="92500" lnSpcReduction="10000"/>
          </a:bodyPr>
          <a:lstStyle/>
          <a:p>
            <a:pPr lvl="0">
              <a:buClr>
                <a:srgbClr val="9BBB59"/>
              </a:buClr>
            </a:pPr>
            <a:r>
              <a:rPr lang="en-US" sz="1700" dirty="0">
                <a:solidFill>
                  <a:prstClr val="black"/>
                </a:solidFill>
              </a:rPr>
              <a:t>Student number 1 is a </a:t>
            </a:r>
            <a:r>
              <a:rPr lang="en-US" sz="1700" dirty="0" smtClean="0">
                <a:solidFill>
                  <a:prstClr val="black"/>
                </a:solidFill>
              </a:rPr>
              <a:t>Senior </a:t>
            </a:r>
            <a:r>
              <a:rPr lang="en-US" sz="1700" dirty="0">
                <a:solidFill>
                  <a:prstClr val="black"/>
                </a:solidFill>
              </a:rPr>
              <a:t>student at our high school.  </a:t>
            </a:r>
            <a:r>
              <a:rPr lang="en-US" sz="1700" dirty="0" smtClean="0">
                <a:solidFill>
                  <a:prstClr val="black"/>
                </a:solidFill>
              </a:rPr>
              <a:t>She says that </a:t>
            </a:r>
            <a:r>
              <a:rPr lang="en-US" sz="1700" dirty="0">
                <a:solidFill>
                  <a:prstClr val="black"/>
                </a:solidFill>
              </a:rPr>
              <a:t>the community </a:t>
            </a:r>
            <a:r>
              <a:rPr lang="en-US" sz="1700" dirty="0" smtClean="0">
                <a:solidFill>
                  <a:prstClr val="black"/>
                </a:solidFill>
              </a:rPr>
              <a:t>is diverse but isn’t as close. In her time here, she says that the district spends money where they shouldn’t most times . </a:t>
            </a:r>
            <a:r>
              <a:rPr lang="en-US" sz="1700" dirty="0">
                <a:solidFill>
                  <a:prstClr val="black"/>
                </a:solidFill>
              </a:rPr>
              <a:t>She points out the fact that the vision and mission is not clear within the school and city </a:t>
            </a:r>
            <a:r>
              <a:rPr lang="en-US" sz="1700" dirty="0" smtClean="0">
                <a:solidFill>
                  <a:prstClr val="black"/>
                </a:solidFill>
              </a:rPr>
              <a:t>community, similar to student number 1. Her parents are part of the PTA so she comes to many of the big events in school and sees many other parents volunteer time and energy to show support. </a:t>
            </a:r>
            <a:r>
              <a:rPr lang="en-US" sz="1700" dirty="0">
                <a:solidFill>
                  <a:prstClr val="black"/>
                </a:solidFill>
              </a:rPr>
              <a:t>While families support sporting events and other boosters, she believes that families don’t know what is being taught in schools because there is no clear communication between district and families. </a:t>
            </a:r>
            <a:r>
              <a:rPr lang="en-US" sz="1700" dirty="0" smtClean="0">
                <a:solidFill>
                  <a:prstClr val="black"/>
                </a:solidFill>
              </a:rPr>
              <a:t>Parents that truly care will have to ask their children about the happenings in school if they want to know what is going on. This student is not aware of any goals to improve community relations which shows that the vision and mission is not clear. The student mentions that developing meaningful and caring relationships is very important in regards to strengthening community relations because it will keep the school community and the city community connected, working together to achieve the common goal of education the students.</a:t>
            </a:r>
          </a:p>
          <a:p>
            <a:pPr lvl="0">
              <a:buClr>
                <a:srgbClr val="9BBB59"/>
              </a:buClr>
            </a:pPr>
            <a:endParaRPr lang="en-US" sz="1700" dirty="0">
              <a:solidFill>
                <a:prstClr val="black"/>
              </a:solidFill>
            </a:endParaRPr>
          </a:p>
          <a:p>
            <a:pPr lvl="0">
              <a:buClr>
                <a:srgbClr val="9BBB59"/>
              </a:buClr>
            </a:pPr>
            <a:r>
              <a:rPr lang="en-US" sz="1700" dirty="0" smtClean="0">
                <a:hlinkClick r:id="rId2" action="ppaction://hlinkfile"/>
              </a:rPr>
              <a:t>Student 2 answers</a:t>
            </a:r>
            <a:endParaRPr lang="en-US" sz="1700" dirty="0"/>
          </a:p>
        </p:txBody>
      </p:sp>
    </p:spTree>
    <p:extLst>
      <p:ext uri="{BB962C8B-B14F-4D97-AF65-F5344CB8AC3E}">
        <p14:creationId xmlns:p14="http://schemas.microsoft.com/office/powerpoint/2010/main" val="24313514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Themes</a:t>
            </a:r>
            <a:endParaRPr lang="en-US" dirty="0"/>
          </a:p>
        </p:txBody>
      </p:sp>
      <p:graphicFrame>
        <p:nvGraphicFramePr>
          <p:cNvPr id="6" name="Diagram 5"/>
          <p:cNvGraphicFramePr/>
          <p:nvPr>
            <p:extLst>
              <p:ext uri="{D42A27DB-BD31-4B8C-83A1-F6EECF244321}">
                <p14:modId xmlns:p14="http://schemas.microsoft.com/office/powerpoint/2010/main" val="2147755759"/>
              </p:ext>
            </p:extLst>
          </p:nvPr>
        </p:nvGraphicFramePr>
        <p:xfrm>
          <a:off x="1600200" y="2209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9771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Themes for Parenting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Parents attend sporting events showing support of their kids and the student body</a:t>
            </a:r>
          </a:p>
          <a:p>
            <a:pPr lvl="1"/>
            <a:r>
              <a:rPr lang="en-US" dirty="0" smtClean="0"/>
              <a:t>Home football games</a:t>
            </a:r>
          </a:p>
          <a:p>
            <a:pPr lvl="1"/>
            <a:r>
              <a:rPr lang="en-US" dirty="0" smtClean="0"/>
              <a:t>Twinsburg Academic Booster Wrestling Tournament</a:t>
            </a:r>
          </a:p>
          <a:p>
            <a:r>
              <a:rPr lang="en-US" dirty="0" smtClean="0"/>
              <a:t>Parents attend art events to show support of their kids and the student body</a:t>
            </a:r>
          </a:p>
          <a:p>
            <a:pPr lvl="1"/>
            <a:r>
              <a:rPr lang="en-US" dirty="0" smtClean="0"/>
              <a:t>such as plays</a:t>
            </a:r>
          </a:p>
          <a:p>
            <a:pPr lvl="1"/>
            <a:r>
              <a:rPr lang="en-US" dirty="0" smtClean="0"/>
              <a:t>North Coast Invitational </a:t>
            </a:r>
          </a:p>
          <a:p>
            <a:r>
              <a:rPr lang="en-US" dirty="0" smtClean="0"/>
              <a:t>Parents assist with homework assignments and studying for assessments at home</a:t>
            </a:r>
          </a:p>
          <a:p>
            <a:r>
              <a:rPr lang="en-US" dirty="0" smtClean="0"/>
              <a:t>Kids that are struggling academically are usually the kids with </a:t>
            </a:r>
          </a:p>
          <a:p>
            <a:pPr lvl="1"/>
            <a:r>
              <a:rPr lang="en-US" dirty="0" smtClean="0"/>
              <a:t>a single parent household, </a:t>
            </a:r>
          </a:p>
          <a:p>
            <a:pPr lvl="1"/>
            <a:r>
              <a:rPr lang="en-US" dirty="0" smtClean="0"/>
              <a:t>parents who are extremely busy with work and doesn’t have time to check up on their kids progress</a:t>
            </a:r>
            <a:endParaRPr lang="en-US" dirty="0"/>
          </a:p>
        </p:txBody>
      </p:sp>
    </p:spTree>
    <p:extLst>
      <p:ext uri="{BB962C8B-B14F-4D97-AF65-F5344CB8AC3E}">
        <p14:creationId xmlns:p14="http://schemas.microsoft.com/office/powerpoint/2010/main" val="36757080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Emerging themes for Communicating</a:t>
            </a:r>
            <a:endParaRPr lang="en-US" dirty="0"/>
          </a:p>
        </p:txBody>
      </p:sp>
      <p:sp>
        <p:nvSpPr>
          <p:cNvPr id="3" name="Content Placeholder 2"/>
          <p:cNvSpPr>
            <a:spLocks noGrp="1"/>
          </p:cNvSpPr>
          <p:nvPr>
            <p:ph idx="1"/>
          </p:nvPr>
        </p:nvSpPr>
        <p:spPr>
          <a:xfrm>
            <a:off x="457200" y="2249424"/>
            <a:ext cx="8229600" cy="4379976"/>
          </a:xfrm>
        </p:spPr>
        <p:txBody>
          <a:bodyPr>
            <a:normAutofit fontScale="92500" lnSpcReduction="20000"/>
          </a:bodyPr>
          <a:lstStyle/>
          <a:p>
            <a:r>
              <a:rPr lang="en-US" dirty="0" smtClean="0"/>
              <a:t>The school has a strong Parent-Teacher Association (PTA) which assists parents and staff to bring issues to the table and communicate </a:t>
            </a:r>
          </a:p>
          <a:p>
            <a:r>
              <a:rPr lang="en-US" dirty="0" smtClean="0"/>
              <a:t>The school communicates with families on a regular basis</a:t>
            </a:r>
          </a:p>
          <a:p>
            <a:pPr lvl="1"/>
            <a:r>
              <a:rPr lang="en-US" dirty="0" smtClean="0"/>
              <a:t>Email</a:t>
            </a:r>
          </a:p>
          <a:p>
            <a:pPr lvl="1"/>
            <a:r>
              <a:rPr lang="en-US" dirty="0" smtClean="0"/>
              <a:t>Regular mail</a:t>
            </a:r>
          </a:p>
          <a:p>
            <a:pPr lvl="1"/>
            <a:r>
              <a:rPr lang="en-US" dirty="0" smtClean="0"/>
              <a:t>Twinsburg Website</a:t>
            </a:r>
          </a:p>
          <a:p>
            <a:pPr lvl="0">
              <a:buClr>
                <a:srgbClr val="9BBB59"/>
              </a:buClr>
            </a:pPr>
            <a:r>
              <a:rPr lang="en-US" dirty="0" smtClean="0">
                <a:solidFill>
                  <a:prstClr val="black"/>
                </a:solidFill>
              </a:rPr>
              <a:t>Nevertheless, information </a:t>
            </a:r>
            <a:r>
              <a:rPr lang="en-US" dirty="0">
                <a:solidFill>
                  <a:prstClr val="black"/>
                </a:solidFill>
              </a:rPr>
              <a:t>to community members sometimes isn’t always so clear and at times, last </a:t>
            </a:r>
            <a:r>
              <a:rPr lang="en-US" dirty="0" smtClean="0">
                <a:solidFill>
                  <a:prstClr val="black"/>
                </a:solidFill>
              </a:rPr>
              <a:t>minute, causing parents to miss important meetings or special events</a:t>
            </a:r>
            <a:endParaRPr lang="en-US" dirty="0">
              <a:solidFill>
                <a:prstClr val="black"/>
              </a:solidFill>
            </a:endParaRPr>
          </a:p>
          <a:p>
            <a:pPr marL="411480" lvl="1" indent="0">
              <a:buNone/>
            </a:pPr>
            <a:endParaRPr lang="en-US" dirty="0"/>
          </a:p>
        </p:txBody>
      </p:sp>
    </p:spTree>
    <p:extLst>
      <p:ext uri="{BB962C8B-B14F-4D97-AF65-F5344CB8AC3E}">
        <p14:creationId xmlns:p14="http://schemas.microsoft.com/office/powerpoint/2010/main" val="1706248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Emerging Themes for Volunteering       </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dirty="0" smtClean="0"/>
              <a:t>There are some parents that volunteer their time in the Parent-Teacher Association (PTA) and help in areas such as</a:t>
            </a:r>
          </a:p>
          <a:p>
            <a:pPr lvl="1"/>
            <a:r>
              <a:rPr lang="en-US" dirty="0" smtClean="0"/>
              <a:t>Volunteering their time at sport events</a:t>
            </a:r>
          </a:p>
          <a:p>
            <a:pPr lvl="2"/>
            <a:r>
              <a:rPr lang="en-US" dirty="0" smtClean="0"/>
              <a:t>Set up equipment</a:t>
            </a:r>
          </a:p>
          <a:p>
            <a:pPr lvl="2"/>
            <a:r>
              <a:rPr lang="en-US" dirty="0" smtClean="0"/>
              <a:t>Help sell items to other community members</a:t>
            </a:r>
          </a:p>
          <a:p>
            <a:pPr lvl="2"/>
            <a:r>
              <a:rPr lang="en-US" dirty="0" smtClean="0"/>
              <a:t>Break down and put away equipment</a:t>
            </a:r>
          </a:p>
          <a:p>
            <a:pPr lvl="0">
              <a:buClr>
                <a:srgbClr val="9BBB59"/>
              </a:buClr>
            </a:pPr>
            <a:r>
              <a:rPr lang="en-US" dirty="0">
                <a:solidFill>
                  <a:prstClr val="black"/>
                </a:solidFill>
              </a:rPr>
              <a:t>Parents volunteer their time to help kids complete service volunteer projects </a:t>
            </a:r>
            <a:endParaRPr lang="en-US" dirty="0" smtClean="0">
              <a:solidFill>
                <a:prstClr val="black"/>
              </a:solidFill>
            </a:endParaRPr>
          </a:p>
          <a:p>
            <a:pPr lvl="0">
              <a:buClr>
                <a:srgbClr val="9BBB59"/>
              </a:buClr>
            </a:pPr>
            <a:r>
              <a:rPr lang="en-US" dirty="0" smtClean="0">
                <a:solidFill>
                  <a:prstClr val="black"/>
                </a:solidFill>
              </a:rPr>
              <a:t>Nevertheless, parent participation within the school community on events and functions have decreased over the years as more and more parents focus on other things</a:t>
            </a:r>
            <a:endParaRPr lang="en-US" dirty="0">
              <a:solidFill>
                <a:prstClr val="black"/>
              </a:solidFill>
            </a:endParaRPr>
          </a:p>
          <a:p>
            <a:pPr marL="704088" lvl="2" indent="0">
              <a:buNone/>
            </a:pPr>
            <a:endParaRPr lang="en-US" dirty="0" smtClean="0"/>
          </a:p>
          <a:p>
            <a:pPr lvl="1"/>
            <a:endParaRPr lang="en-US" dirty="0"/>
          </a:p>
        </p:txBody>
      </p:sp>
    </p:spTree>
    <p:extLst>
      <p:ext uri="{BB962C8B-B14F-4D97-AF65-F5344CB8AC3E}">
        <p14:creationId xmlns:p14="http://schemas.microsoft.com/office/powerpoint/2010/main" val="243888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a:bodyPr>
          <a:lstStyle/>
          <a:p>
            <a:r>
              <a:rPr lang="en-US" sz="2400" dirty="0"/>
              <a:t>The purpose of this project is to critically assess school-community perceptions, strengths, and challenges in an effort to build bridges and strengthen school-community relations. This comprehensive project involves a myriad of school-community members, who are often overlooked and silenced. This project creates spaces for students to take the wheel, read the compass, and set a new course aligned with the needs of children, families, and community.</a:t>
            </a:r>
          </a:p>
          <a:p>
            <a:endParaRPr lang="en-US" dirty="0"/>
          </a:p>
        </p:txBody>
      </p:sp>
    </p:spTree>
    <p:extLst>
      <p:ext uri="{BB962C8B-B14F-4D97-AF65-F5344CB8AC3E}">
        <p14:creationId xmlns:p14="http://schemas.microsoft.com/office/powerpoint/2010/main" val="23766941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fontScale="90000"/>
          </a:bodyPr>
          <a:lstStyle/>
          <a:p>
            <a:r>
              <a:rPr lang="en-US" dirty="0" smtClean="0"/>
              <a:t>Emerging themes for Learning at Home</a:t>
            </a:r>
            <a:endParaRPr lang="en-US" dirty="0"/>
          </a:p>
        </p:txBody>
      </p:sp>
      <p:sp>
        <p:nvSpPr>
          <p:cNvPr id="3" name="Content Placeholder 2"/>
          <p:cNvSpPr>
            <a:spLocks noGrp="1"/>
          </p:cNvSpPr>
          <p:nvPr>
            <p:ph idx="1"/>
          </p:nvPr>
        </p:nvSpPr>
        <p:spPr>
          <a:xfrm>
            <a:off x="457200" y="1600200"/>
            <a:ext cx="8229600" cy="4419600"/>
          </a:xfrm>
        </p:spPr>
        <p:txBody>
          <a:bodyPr>
            <a:normAutofit fontScale="85000" lnSpcReduction="20000"/>
          </a:bodyPr>
          <a:lstStyle/>
          <a:p>
            <a:pPr marL="109728" indent="0">
              <a:buNone/>
            </a:pPr>
            <a:endParaRPr lang="en-US" dirty="0" smtClean="0"/>
          </a:p>
          <a:p>
            <a:r>
              <a:rPr lang="en-US" dirty="0" smtClean="0"/>
              <a:t>Parents and students both working together accomplishes many things</a:t>
            </a:r>
          </a:p>
          <a:p>
            <a:pPr lvl="1"/>
            <a:r>
              <a:rPr lang="en-US" dirty="0" smtClean="0"/>
              <a:t>Continues strengthening relationship with their child</a:t>
            </a:r>
          </a:p>
          <a:p>
            <a:pPr lvl="1"/>
            <a:r>
              <a:rPr lang="en-US" dirty="0" smtClean="0"/>
              <a:t>Both parties benefit from learning material</a:t>
            </a:r>
          </a:p>
          <a:p>
            <a:pPr lvl="1"/>
            <a:r>
              <a:rPr lang="en-US" dirty="0" smtClean="0"/>
              <a:t>Keeps the parents up-to-date on assignments and fosters responsibility for the child</a:t>
            </a:r>
          </a:p>
          <a:p>
            <a:pPr lvl="0">
              <a:buClr>
                <a:srgbClr val="9BBB59"/>
              </a:buClr>
            </a:pPr>
            <a:r>
              <a:rPr lang="en-US" dirty="0">
                <a:solidFill>
                  <a:prstClr val="black"/>
                </a:solidFill>
              </a:rPr>
              <a:t>A lot of parental involvement ends after their ninth grade year. There is minimal parental involvement after that</a:t>
            </a:r>
            <a:r>
              <a:rPr lang="en-US" dirty="0" smtClean="0">
                <a:solidFill>
                  <a:prstClr val="black"/>
                </a:solidFill>
              </a:rPr>
              <a:t>.</a:t>
            </a:r>
          </a:p>
          <a:p>
            <a:pPr lvl="0">
              <a:buClr>
                <a:srgbClr val="9BBB59"/>
              </a:buClr>
            </a:pPr>
            <a:r>
              <a:rPr lang="en-US" dirty="0" smtClean="0">
                <a:solidFill>
                  <a:prstClr val="black"/>
                </a:solidFill>
              </a:rPr>
              <a:t>Similar to parenting, kids </a:t>
            </a:r>
            <a:r>
              <a:rPr lang="en-US" dirty="0">
                <a:solidFill>
                  <a:prstClr val="black"/>
                </a:solidFill>
              </a:rPr>
              <a:t>that are struggling academically are usually the kids with </a:t>
            </a:r>
          </a:p>
          <a:p>
            <a:pPr lvl="1">
              <a:buClr>
                <a:srgbClr val="C0504D"/>
              </a:buClr>
            </a:pPr>
            <a:r>
              <a:rPr lang="en-US" dirty="0" smtClean="0">
                <a:solidFill>
                  <a:srgbClr val="C0504D"/>
                </a:solidFill>
              </a:rPr>
              <a:t>One parent</a:t>
            </a:r>
            <a:endParaRPr lang="en-US" dirty="0">
              <a:solidFill>
                <a:srgbClr val="C0504D"/>
              </a:solidFill>
            </a:endParaRPr>
          </a:p>
          <a:p>
            <a:pPr lvl="1">
              <a:buClr>
                <a:srgbClr val="C0504D"/>
              </a:buClr>
            </a:pPr>
            <a:r>
              <a:rPr lang="en-US" dirty="0">
                <a:solidFill>
                  <a:srgbClr val="C0504D"/>
                </a:solidFill>
              </a:rPr>
              <a:t>parents who are extremely busy with work and </a:t>
            </a:r>
            <a:r>
              <a:rPr lang="en-US" dirty="0" smtClean="0">
                <a:solidFill>
                  <a:srgbClr val="C0504D"/>
                </a:solidFill>
              </a:rPr>
              <a:t>do not </a:t>
            </a:r>
            <a:r>
              <a:rPr lang="en-US" dirty="0">
                <a:solidFill>
                  <a:srgbClr val="C0504D"/>
                </a:solidFill>
              </a:rPr>
              <a:t>have time to check up on their kids progress</a:t>
            </a:r>
          </a:p>
          <a:p>
            <a:pPr lvl="0">
              <a:buClr>
                <a:srgbClr val="9BBB59"/>
              </a:buClr>
            </a:pPr>
            <a:endParaRPr lang="en-US" dirty="0">
              <a:solidFill>
                <a:prstClr val="black"/>
              </a:solidFill>
            </a:endParaRPr>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3595050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Emerging Themes for Decision-making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Meetings </a:t>
            </a:r>
            <a:r>
              <a:rPr lang="en-US" dirty="0"/>
              <a:t>are held within the community for everybody to attend</a:t>
            </a:r>
          </a:p>
          <a:p>
            <a:pPr lvl="1"/>
            <a:r>
              <a:rPr lang="en-US" dirty="0"/>
              <a:t>Curriculum meetings</a:t>
            </a:r>
          </a:p>
          <a:p>
            <a:pPr lvl="1"/>
            <a:r>
              <a:rPr lang="en-US" dirty="0"/>
              <a:t>Bi-weekly board meetings</a:t>
            </a:r>
          </a:p>
          <a:p>
            <a:pPr lvl="1"/>
            <a:r>
              <a:rPr lang="en-US" dirty="0"/>
              <a:t>PTA </a:t>
            </a:r>
            <a:r>
              <a:rPr lang="en-US" dirty="0" smtClean="0"/>
              <a:t>meetings</a:t>
            </a:r>
          </a:p>
          <a:p>
            <a:pPr lvl="0">
              <a:buClr>
                <a:srgbClr val="9BBB59"/>
              </a:buClr>
            </a:pPr>
            <a:r>
              <a:rPr lang="en-US" dirty="0">
                <a:solidFill>
                  <a:prstClr val="black"/>
                </a:solidFill>
              </a:rPr>
              <a:t>Parents and the community are involved with the levy process in order to continue for levies to be passed and maintain a district of </a:t>
            </a:r>
            <a:r>
              <a:rPr lang="en-US" dirty="0" smtClean="0">
                <a:solidFill>
                  <a:prstClr val="black"/>
                </a:solidFill>
              </a:rPr>
              <a:t>excellence</a:t>
            </a:r>
          </a:p>
          <a:p>
            <a:pPr lvl="0">
              <a:buClr>
                <a:srgbClr val="9BBB59"/>
              </a:buClr>
            </a:pPr>
            <a:r>
              <a:rPr lang="en-US" dirty="0" smtClean="0">
                <a:solidFill>
                  <a:prstClr val="black"/>
                </a:solidFill>
              </a:rPr>
              <a:t>Minimal parental involvement in decision making because not many parents attend the meetings</a:t>
            </a:r>
          </a:p>
          <a:p>
            <a:pPr>
              <a:buClr>
                <a:srgbClr val="9BBB59"/>
              </a:buClr>
            </a:pPr>
            <a:r>
              <a:rPr lang="en-US" dirty="0"/>
              <a:t>Information regarding these curriculum meetings are not made known ahead of time with much importance</a:t>
            </a:r>
          </a:p>
          <a:p>
            <a:pPr lvl="0">
              <a:buClr>
                <a:srgbClr val="9BBB59"/>
              </a:buClr>
            </a:pPr>
            <a:endParaRPr lang="en-US" dirty="0" smtClean="0">
              <a:solidFill>
                <a:prstClr val="black"/>
              </a:solidFill>
            </a:endParaRPr>
          </a:p>
          <a:p>
            <a:pPr lvl="0">
              <a:buClr>
                <a:srgbClr val="9BBB59"/>
              </a:buClr>
            </a:pPr>
            <a:endParaRPr lang="en-US" dirty="0">
              <a:solidFill>
                <a:prstClr val="black"/>
              </a:solidFill>
            </a:endParaRPr>
          </a:p>
          <a:p>
            <a:pPr marL="411480" lvl="1" indent="0">
              <a:buNone/>
            </a:pPr>
            <a:endParaRPr lang="en-US" dirty="0"/>
          </a:p>
          <a:p>
            <a:endParaRPr lang="en-US" dirty="0"/>
          </a:p>
        </p:txBody>
      </p:sp>
    </p:spTree>
    <p:extLst>
      <p:ext uri="{BB962C8B-B14F-4D97-AF65-F5344CB8AC3E}">
        <p14:creationId xmlns:p14="http://schemas.microsoft.com/office/powerpoint/2010/main" val="11315868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Emerging Themes for Collaborating with the Community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Parents</a:t>
            </a:r>
            <a:r>
              <a:rPr lang="en-US" dirty="0"/>
              <a:t>, students and community members are always invited to attend school and athletic </a:t>
            </a:r>
            <a:r>
              <a:rPr lang="en-US" dirty="0" smtClean="0"/>
              <a:t>events</a:t>
            </a:r>
          </a:p>
          <a:p>
            <a:r>
              <a:rPr lang="en-US" dirty="0" smtClean="0"/>
              <a:t>Information regarding programs are not made clear to the community</a:t>
            </a:r>
          </a:p>
          <a:p>
            <a:pPr lvl="1"/>
            <a:r>
              <a:rPr lang="en-US" dirty="0" smtClean="0"/>
              <a:t>Summer programs</a:t>
            </a:r>
          </a:p>
          <a:p>
            <a:pPr lvl="1"/>
            <a:r>
              <a:rPr lang="en-US" dirty="0" smtClean="0"/>
              <a:t>Service projects</a:t>
            </a:r>
            <a:endParaRPr lang="en-US" dirty="0"/>
          </a:p>
          <a:p>
            <a:r>
              <a:rPr lang="en-US" dirty="0"/>
              <a:t>Parents and community members may not have the time to collaborate with the school community due to their work </a:t>
            </a:r>
            <a:r>
              <a:rPr lang="en-US" dirty="0" smtClean="0"/>
              <a:t>schedules</a:t>
            </a:r>
          </a:p>
          <a:p>
            <a:r>
              <a:rPr lang="en-US" dirty="0" smtClean="0"/>
              <a:t>Senior Experience allows Seniors to collaborate with parents and community members before heading to college as a requirement to graduate</a:t>
            </a:r>
            <a:endParaRPr lang="en-US" dirty="0"/>
          </a:p>
          <a:p>
            <a:endParaRPr lang="en-US" dirty="0" smtClean="0"/>
          </a:p>
          <a:p>
            <a:pPr marL="411480" lvl="1" indent="0">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8277184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Strengths/Challenges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94417271"/>
              </p:ext>
            </p:extLst>
          </p:nvPr>
        </p:nvGraphicFramePr>
        <p:xfrm>
          <a:off x="457200" y="2249488"/>
          <a:ext cx="7467600" cy="3389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45772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533400"/>
            <a:ext cx="8382000" cy="1069848"/>
          </a:xfrm>
        </p:spPr>
        <p:txBody>
          <a:bodyPr/>
          <a:lstStyle/>
          <a:p>
            <a:r>
              <a:rPr lang="en-US" dirty="0" smtClean="0"/>
              <a:t>Parenting</a:t>
            </a:r>
            <a:endParaRPr lang="en-US" dirty="0"/>
          </a:p>
        </p:txBody>
      </p:sp>
      <p:sp>
        <p:nvSpPr>
          <p:cNvPr id="5" name="Text Placeholder 4"/>
          <p:cNvSpPr>
            <a:spLocks noGrp="1"/>
          </p:cNvSpPr>
          <p:nvPr>
            <p:ph type="body" idx="1"/>
          </p:nvPr>
        </p:nvSpPr>
        <p:spPr>
          <a:xfrm>
            <a:off x="381000" y="1371600"/>
            <a:ext cx="4041648" cy="457200"/>
          </a:xfrm>
        </p:spPr>
        <p:txBody>
          <a:bodyPr/>
          <a:lstStyle/>
          <a:p>
            <a:r>
              <a:rPr lang="en-US" dirty="0" smtClean="0"/>
              <a:t>3 Strengths</a:t>
            </a:r>
            <a:endParaRPr lang="en-US" dirty="0"/>
          </a:p>
        </p:txBody>
      </p:sp>
      <p:sp>
        <p:nvSpPr>
          <p:cNvPr id="7" name="Text Placeholder 6"/>
          <p:cNvSpPr>
            <a:spLocks noGrp="1"/>
          </p:cNvSpPr>
          <p:nvPr>
            <p:ph type="body" sz="half" idx="3"/>
          </p:nvPr>
        </p:nvSpPr>
        <p:spPr>
          <a:xfrm>
            <a:off x="4724400" y="1371600"/>
            <a:ext cx="4041775" cy="457200"/>
          </a:xfrm>
        </p:spPr>
        <p:txBody>
          <a:bodyPr/>
          <a:lstStyle/>
          <a:p>
            <a:r>
              <a:rPr lang="en-US" dirty="0" smtClean="0"/>
              <a:t>3 Challenges</a:t>
            </a:r>
            <a:endParaRPr lang="en-US" dirty="0"/>
          </a:p>
        </p:txBody>
      </p:sp>
      <p:sp>
        <p:nvSpPr>
          <p:cNvPr id="6" name="Content Placeholder 5"/>
          <p:cNvSpPr>
            <a:spLocks noGrp="1"/>
          </p:cNvSpPr>
          <p:nvPr>
            <p:ph sz="quarter" idx="2"/>
          </p:nvPr>
        </p:nvSpPr>
        <p:spPr>
          <a:xfrm>
            <a:off x="381000" y="1828800"/>
            <a:ext cx="4041648" cy="4114800"/>
          </a:xfrm>
        </p:spPr>
        <p:txBody>
          <a:bodyPr/>
          <a:lstStyle/>
          <a:p>
            <a:r>
              <a:rPr lang="en-US" dirty="0" smtClean="0"/>
              <a:t>Parents show support for their child and the student body by attending sporting events, such as football games</a:t>
            </a:r>
          </a:p>
          <a:p>
            <a:r>
              <a:rPr lang="en-US" dirty="0" smtClean="0"/>
              <a:t>Parents show support for their child and the student body by attending art events, such as the school play</a:t>
            </a:r>
          </a:p>
          <a:p>
            <a:r>
              <a:rPr lang="en-US" dirty="0" smtClean="0"/>
              <a:t>Many parents assist their child by helping them with homework assignments and studying for exams</a:t>
            </a:r>
            <a:endParaRPr lang="en-US" dirty="0"/>
          </a:p>
        </p:txBody>
      </p:sp>
      <p:sp>
        <p:nvSpPr>
          <p:cNvPr id="8" name="Content Placeholder 7"/>
          <p:cNvSpPr>
            <a:spLocks noGrp="1"/>
          </p:cNvSpPr>
          <p:nvPr>
            <p:ph sz="quarter" idx="4"/>
          </p:nvPr>
        </p:nvSpPr>
        <p:spPr>
          <a:xfrm>
            <a:off x="4724400" y="1828800"/>
            <a:ext cx="4041775" cy="4572000"/>
          </a:xfrm>
        </p:spPr>
        <p:txBody>
          <a:bodyPr>
            <a:normAutofit lnSpcReduction="10000"/>
          </a:bodyPr>
          <a:lstStyle/>
          <a:p>
            <a:r>
              <a:rPr lang="en-US" dirty="0" smtClean="0"/>
              <a:t>Parents are unable to help their child because they simply do not know the content enough to help them</a:t>
            </a:r>
          </a:p>
          <a:p>
            <a:r>
              <a:rPr lang="en-US" dirty="0" smtClean="0"/>
              <a:t>The parents of the students who are really struggling are the ones that don’t assist their child with school, never show up for conferences and are hard to get ahold of via phone call and email</a:t>
            </a:r>
          </a:p>
          <a:p>
            <a:r>
              <a:rPr lang="en-US" dirty="0" smtClean="0"/>
              <a:t>Parents may be busy with work and therefore may not have enough time to attend their child’s school events</a:t>
            </a:r>
          </a:p>
          <a:p>
            <a:endParaRPr lang="en-US" dirty="0" smtClean="0"/>
          </a:p>
          <a:p>
            <a:endParaRPr lang="en-US" dirty="0"/>
          </a:p>
        </p:txBody>
      </p:sp>
    </p:spTree>
    <p:extLst>
      <p:ext uri="{BB962C8B-B14F-4D97-AF65-F5344CB8AC3E}">
        <p14:creationId xmlns:p14="http://schemas.microsoft.com/office/powerpoint/2010/main" val="15195696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457200"/>
            <a:ext cx="8382000" cy="1069848"/>
          </a:xfrm>
        </p:spPr>
        <p:txBody>
          <a:bodyPr/>
          <a:lstStyle/>
          <a:p>
            <a:r>
              <a:rPr lang="en-US" dirty="0" smtClean="0"/>
              <a:t>Communicating</a:t>
            </a:r>
            <a:endParaRPr lang="en-US" dirty="0"/>
          </a:p>
        </p:txBody>
      </p:sp>
      <p:sp>
        <p:nvSpPr>
          <p:cNvPr id="5" name="Text Placeholder 4"/>
          <p:cNvSpPr>
            <a:spLocks noGrp="1"/>
          </p:cNvSpPr>
          <p:nvPr>
            <p:ph type="body" idx="1"/>
          </p:nvPr>
        </p:nvSpPr>
        <p:spPr>
          <a:xfrm>
            <a:off x="381000" y="1295400"/>
            <a:ext cx="4041648" cy="457200"/>
          </a:xfrm>
        </p:spPr>
        <p:txBody>
          <a:bodyPr/>
          <a:lstStyle/>
          <a:p>
            <a:r>
              <a:rPr lang="en-US" dirty="0" smtClean="0"/>
              <a:t>3 Strengths</a:t>
            </a:r>
            <a:endParaRPr lang="en-US" dirty="0"/>
          </a:p>
        </p:txBody>
      </p:sp>
      <p:sp>
        <p:nvSpPr>
          <p:cNvPr id="7" name="Text Placeholder 6"/>
          <p:cNvSpPr>
            <a:spLocks noGrp="1"/>
          </p:cNvSpPr>
          <p:nvPr>
            <p:ph type="body" sz="half" idx="3"/>
          </p:nvPr>
        </p:nvSpPr>
        <p:spPr>
          <a:xfrm>
            <a:off x="4724400" y="1295400"/>
            <a:ext cx="4041775" cy="457200"/>
          </a:xfrm>
        </p:spPr>
        <p:txBody>
          <a:bodyPr/>
          <a:lstStyle/>
          <a:p>
            <a:r>
              <a:rPr lang="en-US" dirty="0" smtClean="0"/>
              <a:t>3 Challenges</a:t>
            </a:r>
            <a:endParaRPr lang="en-US" dirty="0"/>
          </a:p>
        </p:txBody>
      </p:sp>
      <p:sp>
        <p:nvSpPr>
          <p:cNvPr id="6" name="Content Placeholder 5"/>
          <p:cNvSpPr>
            <a:spLocks noGrp="1"/>
          </p:cNvSpPr>
          <p:nvPr>
            <p:ph sz="quarter" idx="2"/>
          </p:nvPr>
        </p:nvSpPr>
        <p:spPr>
          <a:xfrm>
            <a:off x="381000" y="1752600"/>
            <a:ext cx="4041648" cy="4267200"/>
          </a:xfrm>
        </p:spPr>
        <p:txBody>
          <a:bodyPr/>
          <a:lstStyle/>
          <a:p>
            <a:r>
              <a:rPr lang="en-US" dirty="0" smtClean="0"/>
              <a:t>Schools reach out to parents and community members on a regular basis via email, phone calls, or by regular paper mail</a:t>
            </a:r>
          </a:p>
          <a:p>
            <a:r>
              <a:rPr lang="en-US" dirty="0" smtClean="0"/>
              <a:t>Parents regularly attend Parent-Teacher conferences to ensure their child is doing what they are supposed to be doing in school</a:t>
            </a:r>
          </a:p>
          <a:p>
            <a:r>
              <a:rPr lang="en-US" dirty="0" smtClean="0"/>
              <a:t>Parent-Teacher Association (PTA) facilitates parental participation in school</a:t>
            </a:r>
            <a:endParaRPr lang="en-US" dirty="0"/>
          </a:p>
        </p:txBody>
      </p:sp>
      <p:sp>
        <p:nvSpPr>
          <p:cNvPr id="8" name="Content Placeholder 7"/>
          <p:cNvSpPr>
            <a:spLocks noGrp="1"/>
          </p:cNvSpPr>
          <p:nvPr>
            <p:ph sz="quarter" idx="4"/>
          </p:nvPr>
        </p:nvSpPr>
        <p:spPr>
          <a:xfrm>
            <a:off x="4724400" y="1752600"/>
            <a:ext cx="4041775" cy="4953000"/>
          </a:xfrm>
        </p:spPr>
        <p:txBody>
          <a:bodyPr>
            <a:normAutofit fontScale="92500"/>
          </a:bodyPr>
          <a:lstStyle/>
          <a:p>
            <a:r>
              <a:rPr lang="en-US" dirty="0" smtClean="0"/>
              <a:t>The information in emails, phone calls, or regular mail may not always be clear and can be confusing causing parents to not understand certain information being displayed.</a:t>
            </a:r>
          </a:p>
          <a:p>
            <a:r>
              <a:rPr lang="en-US" dirty="0"/>
              <a:t>The parents of the students who are really struggling are the ones that </a:t>
            </a:r>
            <a:r>
              <a:rPr lang="en-US" dirty="0" smtClean="0"/>
              <a:t>never attend conferences </a:t>
            </a:r>
            <a:r>
              <a:rPr lang="en-US" dirty="0"/>
              <a:t>and are hard to get ahold of via phone call and </a:t>
            </a:r>
            <a:r>
              <a:rPr lang="en-US" dirty="0" smtClean="0"/>
              <a:t>email</a:t>
            </a:r>
          </a:p>
          <a:p>
            <a:r>
              <a:rPr lang="en-US" dirty="0" smtClean="0"/>
              <a:t>Not many parents attend the bi-weekly board meetings to discuss issues within the district, therefore missing out on important information</a:t>
            </a:r>
          </a:p>
          <a:p>
            <a:endParaRPr lang="en-US" dirty="0"/>
          </a:p>
          <a:p>
            <a:endParaRPr lang="en-US" dirty="0"/>
          </a:p>
        </p:txBody>
      </p:sp>
    </p:spTree>
    <p:extLst>
      <p:ext uri="{BB962C8B-B14F-4D97-AF65-F5344CB8AC3E}">
        <p14:creationId xmlns:p14="http://schemas.microsoft.com/office/powerpoint/2010/main" val="38738752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685800"/>
            <a:ext cx="8382000" cy="1069848"/>
          </a:xfrm>
        </p:spPr>
        <p:txBody>
          <a:bodyPr/>
          <a:lstStyle/>
          <a:p>
            <a:r>
              <a:rPr lang="en-US" dirty="0" smtClean="0"/>
              <a:t>Volunteering</a:t>
            </a:r>
            <a:endParaRPr lang="en-US" dirty="0"/>
          </a:p>
        </p:txBody>
      </p:sp>
      <p:sp>
        <p:nvSpPr>
          <p:cNvPr id="5" name="Text Placeholder 4"/>
          <p:cNvSpPr>
            <a:spLocks noGrp="1"/>
          </p:cNvSpPr>
          <p:nvPr>
            <p:ph type="body" idx="1"/>
          </p:nvPr>
        </p:nvSpPr>
        <p:spPr>
          <a:xfrm>
            <a:off x="381000" y="1600200"/>
            <a:ext cx="4041648" cy="457200"/>
          </a:xfrm>
        </p:spPr>
        <p:txBody>
          <a:bodyPr/>
          <a:lstStyle/>
          <a:p>
            <a:r>
              <a:rPr lang="en-US" dirty="0" smtClean="0"/>
              <a:t>3 Strengths</a:t>
            </a:r>
            <a:endParaRPr lang="en-US" dirty="0"/>
          </a:p>
        </p:txBody>
      </p:sp>
      <p:sp>
        <p:nvSpPr>
          <p:cNvPr id="7" name="Text Placeholder 6"/>
          <p:cNvSpPr>
            <a:spLocks noGrp="1"/>
          </p:cNvSpPr>
          <p:nvPr>
            <p:ph type="body" sz="half" idx="3"/>
          </p:nvPr>
        </p:nvSpPr>
        <p:spPr>
          <a:xfrm>
            <a:off x="4724400" y="1600200"/>
            <a:ext cx="4041775" cy="457200"/>
          </a:xfrm>
        </p:spPr>
        <p:txBody>
          <a:bodyPr/>
          <a:lstStyle/>
          <a:p>
            <a:r>
              <a:rPr lang="en-US" dirty="0" smtClean="0"/>
              <a:t>3 Challenges</a:t>
            </a:r>
            <a:endParaRPr lang="en-US" dirty="0"/>
          </a:p>
        </p:txBody>
      </p:sp>
      <p:sp>
        <p:nvSpPr>
          <p:cNvPr id="6" name="Content Placeholder 5"/>
          <p:cNvSpPr>
            <a:spLocks noGrp="1"/>
          </p:cNvSpPr>
          <p:nvPr>
            <p:ph sz="quarter" idx="2"/>
          </p:nvPr>
        </p:nvSpPr>
        <p:spPr>
          <a:xfrm>
            <a:off x="381000" y="2057400"/>
            <a:ext cx="4041648" cy="4419600"/>
          </a:xfrm>
        </p:spPr>
        <p:txBody>
          <a:bodyPr>
            <a:normAutofit lnSpcReduction="10000"/>
          </a:bodyPr>
          <a:lstStyle/>
          <a:p>
            <a:r>
              <a:rPr lang="en-US" dirty="0"/>
              <a:t>P</a:t>
            </a:r>
            <a:r>
              <a:rPr lang="en-US" dirty="0" smtClean="0"/>
              <a:t>arents volunteer their time in the Parent-Teacher </a:t>
            </a:r>
            <a:r>
              <a:rPr lang="en-US" dirty="0"/>
              <a:t>Association (PTA</a:t>
            </a:r>
            <a:r>
              <a:rPr lang="en-US" dirty="0" smtClean="0"/>
              <a:t>).</a:t>
            </a:r>
          </a:p>
          <a:p>
            <a:r>
              <a:rPr lang="en-US" dirty="0" smtClean="0"/>
              <a:t>Staff, parents, and members of the central office administration volunteer time at sporting events to promote for events and ask for donations to foster and improve student education</a:t>
            </a:r>
          </a:p>
          <a:p>
            <a:r>
              <a:rPr lang="en-US" dirty="0" smtClean="0"/>
              <a:t>Parents help kids complete community service projects and volunteer at the Twinsburg Alternative Placement (TAP) </a:t>
            </a:r>
            <a:endParaRPr lang="en-US" dirty="0"/>
          </a:p>
        </p:txBody>
      </p:sp>
      <p:sp>
        <p:nvSpPr>
          <p:cNvPr id="8" name="Content Placeholder 7"/>
          <p:cNvSpPr>
            <a:spLocks noGrp="1"/>
          </p:cNvSpPr>
          <p:nvPr>
            <p:ph sz="quarter" idx="4"/>
          </p:nvPr>
        </p:nvSpPr>
        <p:spPr>
          <a:xfrm>
            <a:off x="4724400" y="2057400"/>
            <a:ext cx="4041775" cy="4343400"/>
          </a:xfrm>
        </p:spPr>
        <p:txBody>
          <a:bodyPr>
            <a:normAutofit/>
          </a:bodyPr>
          <a:lstStyle/>
          <a:p>
            <a:r>
              <a:rPr lang="en-US" dirty="0" smtClean="0"/>
              <a:t>There is minimal parent participation in the PTA as there is not much interest</a:t>
            </a:r>
          </a:p>
          <a:p>
            <a:r>
              <a:rPr lang="en-US" dirty="0" smtClean="0"/>
              <a:t>Parents have a busy home life with their home duties and their profession and therefore have very little time to volunteer with things at school</a:t>
            </a:r>
          </a:p>
          <a:p>
            <a:r>
              <a:rPr lang="en-US" dirty="0" smtClean="0"/>
              <a:t>Parents sometimes don’t understand school policies even when they want things changed for the benefit of their kids</a:t>
            </a:r>
          </a:p>
          <a:p>
            <a:endParaRPr lang="en-US" dirty="0"/>
          </a:p>
        </p:txBody>
      </p:sp>
    </p:spTree>
    <p:extLst>
      <p:ext uri="{BB962C8B-B14F-4D97-AF65-F5344CB8AC3E}">
        <p14:creationId xmlns:p14="http://schemas.microsoft.com/office/powerpoint/2010/main" val="38738752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533400"/>
            <a:ext cx="8382000" cy="1069848"/>
          </a:xfrm>
        </p:spPr>
        <p:txBody>
          <a:bodyPr/>
          <a:lstStyle/>
          <a:p>
            <a:r>
              <a:rPr lang="en-US" dirty="0" smtClean="0"/>
              <a:t>Learning at Home</a:t>
            </a:r>
            <a:endParaRPr lang="en-US" dirty="0"/>
          </a:p>
        </p:txBody>
      </p:sp>
      <p:sp>
        <p:nvSpPr>
          <p:cNvPr id="5" name="Text Placeholder 4"/>
          <p:cNvSpPr>
            <a:spLocks noGrp="1"/>
          </p:cNvSpPr>
          <p:nvPr>
            <p:ph type="body" idx="1"/>
          </p:nvPr>
        </p:nvSpPr>
        <p:spPr>
          <a:xfrm>
            <a:off x="381000" y="1371600"/>
            <a:ext cx="4041648" cy="457200"/>
          </a:xfrm>
        </p:spPr>
        <p:txBody>
          <a:bodyPr/>
          <a:lstStyle/>
          <a:p>
            <a:r>
              <a:rPr lang="en-US" dirty="0" smtClean="0"/>
              <a:t>3 Strengths</a:t>
            </a:r>
            <a:endParaRPr lang="en-US" dirty="0"/>
          </a:p>
        </p:txBody>
      </p:sp>
      <p:sp>
        <p:nvSpPr>
          <p:cNvPr id="7" name="Text Placeholder 6"/>
          <p:cNvSpPr>
            <a:spLocks noGrp="1"/>
          </p:cNvSpPr>
          <p:nvPr>
            <p:ph type="body" sz="half" idx="3"/>
          </p:nvPr>
        </p:nvSpPr>
        <p:spPr>
          <a:xfrm>
            <a:off x="4724400" y="1371600"/>
            <a:ext cx="4041775" cy="457200"/>
          </a:xfrm>
        </p:spPr>
        <p:txBody>
          <a:bodyPr/>
          <a:lstStyle/>
          <a:p>
            <a:r>
              <a:rPr lang="en-US" dirty="0" smtClean="0"/>
              <a:t>3 Challenges</a:t>
            </a:r>
            <a:endParaRPr lang="en-US" dirty="0"/>
          </a:p>
        </p:txBody>
      </p:sp>
      <p:sp>
        <p:nvSpPr>
          <p:cNvPr id="6" name="Content Placeholder 5"/>
          <p:cNvSpPr>
            <a:spLocks noGrp="1"/>
          </p:cNvSpPr>
          <p:nvPr>
            <p:ph sz="quarter" idx="2"/>
          </p:nvPr>
        </p:nvSpPr>
        <p:spPr>
          <a:xfrm>
            <a:off x="381000" y="1828800"/>
            <a:ext cx="4041648" cy="3886200"/>
          </a:xfrm>
        </p:spPr>
        <p:txBody>
          <a:bodyPr/>
          <a:lstStyle/>
          <a:p>
            <a:r>
              <a:rPr lang="en-US" dirty="0" smtClean="0"/>
              <a:t>The collaboration of student and parent on school work enhances the rapport and continues building a good relationship with their kids</a:t>
            </a:r>
          </a:p>
          <a:p>
            <a:r>
              <a:rPr lang="en-US" dirty="0" smtClean="0"/>
              <a:t>Both students and parents benefit from learning content</a:t>
            </a:r>
          </a:p>
          <a:p>
            <a:r>
              <a:rPr lang="en-US" dirty="0" smtClean="0"/>
              <a:t>It keeps the parents up-to-date on what is being taught in school </a:t>
            </a:r>
            <a:endParaRPr lang="en-US" dirty="0"/>
          </a:p>
        </p:txBody>
      </p:sp>
      <p:sp>
        <p:nvSpPr>
          <p:cNvPr id="8" name="Content Placeholder 7"/>
          <p:cNvSpPr>
            <a:spLocks noGrp="1"/>
          </p:cNvSpPr>
          <p:nvPr>
            <p:ph sz="quarter" idx="4"/>
          </p:nvPr>
        </p:nvSpPr>
        <p:spPr>
          <a:xfrm>
            <a:off x="4724400" y="1828800"/>
            <a:ext cx="4041775" cy="4648200"/>
          </a:xfrm>
        </p:spPr>
        <p:txBody>
          <a:bodyPr>
            <a:normAutofit/>
          </a:bodyPr>
          <a:lstStyle/>
          <a:p>
            <a:r>
              <a:rPr lang="en-US" dirty="0" smtClean="0"/>
              <a:t>Sometimes, parents are too busy with their profession, arrive home late, and have no time to check up on their child’s homework</a:t>
            </a:r>
          </a:p>
          <a:p>
            <a:r>
              <a:rPr lang="en-US" dirty="0" smtClean="0"/>
              <a:t>Parents are unable to assist their child due to non-familiarity of the material</a:t>
            </a:r>
          </a:p>
          <a:p>
            <a:r>
              <a:rPr lang="en-US" dirty="0" smtClean="0"/>
              <a:t>A </a:t>
            </a:r>
            <a:r>
              <a:rPr lang="en-US" dirty="0"/>
              <a:t>lot of parental involvement ends after their ninth grade year. </a:t>
            </a:r>
            <a:r>
              <a:rPr lang="en-US" dirty="0" smtClean="0"/>
              <a:t>There is minimal </a:t>
            </a:r>
            <a:r>
              <a:rPr lang="en-US" dirty="0"/>
              <a:t>parental involvement after that.</a:t>
            </a:r>
          </a:p>
          <a:p>
            <a:pPr marL="109728" indent="0">
              <a:buNone/>
            </a:pPr>
            <a:endParaRPr lang="en-US" dirty="0" smtClean="0"/>
          </a:p>
          <a:p>
            <a:endParaRPr lang="en-US" dirty="0"/>
          </a:p>
        </p:txBody>
      </p:sp>
    </p:spTree>
    <p:extLst>
      <p:ext uri="{BB962C8B-B14F-4D97-AF65-F5344CB8AC3E}">
        <p14:creationId xmlns:p14="http://schemas.microsoft.com/office/powerpoint/2010/main" val="38738752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609600"/>
            <a:ext cx="8382000" cy="1069848"/>
          </a:xfrm>
        </p:spPr>
        <p:txBody>
          <a:bodyPr/>
          <a:lstStyle/>
          <a:p>
            <a:r>
              <a:rPr lang="en-US" dirty="0" smtClean="0"/>
              <a:t>Decision-making</a:t>
            </a:r>
            <a:endParaRPr lang="en-US" dirty="0"/>
          </a:p>
        </p:txBody>
      </p:sp>
      <p:sp>
        <p:nvSpPr>
          <p:cNvPr id="5" name="Text Placeholder 4"/>
          <p:cNvSpPr>
            <a:spLocks noGrp="1"/>
          </p:cNvSpPr>
          <p:nvPr>
            <p:ph type="body" idx="1"/>
          </p:nvPr>
        </p:nvSpPr>
        <p:spPr>
          <a:xfrm>
            <a:off x="381000" y="1447800"/>
            <a:ext cx="4041648" cy="457200"/>
          </a:xfrm>
        </p:spPr>
        <p:txBody>
          <a:bodyPr/>
          <a:lstStyle/>
          <a:p>
            <a:r>
              <a:rPr lang="en-US" dirty="0" smtClean="0"/>
              <a:t>3 Strengths</a:t>
            </a:r>
            <a:endParaRPr lang="en-US" dirty="0"/>
          </a:p>
        </p:txBody>
      </p:sp>
      <p:sp>
        <p:nvSpPr>
          <p:cNvPr id="7" name="Text Placeholder 6"/>
          <p:cNvSpPr>
            <a:spLocks noGrp="1"/>
          </p:cNvSpPr>
          <p:nvPr>
            <p:ph type="body" sz="half" idx="3"/>
          </p:nvPr>
        </p:nvSpPr>
        <p:spPr>
          <a:xfrm>
            <a:off x="4724400" y="1447800"/>
            <a:ext cx="4041775" cy="457200"/>
          </a:xfrm>
        </p:spPr>
        <p:txBody>
          <a:bodyPr/>
          <a:lstStyle/>
          <a:p>
            <a:r>
              <a:rPr lang="en-US" dirty="0" smtClean="0"/>
              <a:t>3 Challenges</a:t>
            </a:r>
            <a:endParaRPr lang="en-US" dirty="0"/>
          </a:p>
        </p:txBody>
      </p:sp>
      <p:sp>
        <p:nvSpPr>
          <p:cNvPr id="6" name="Content Placeholder 5"/>
          <p:cNvSpPr>
            <a:spLocks noGrp="1"/>
          </p:cNvSpPr>
          <p:nvPr>
            <p:ph sz="quarter" idx="2"/>
          </p:nvPr>
        </p:nvSpPr>
        <p:spPr>
          <a:xfrm>
            <a:off x="381000" y="1905000"/>
            <a:ext cx="4041648" cy="4724400"/>
          </a:xfrm>
        </p:spPr>
        <p:txBody>
          <a:bodyPr>
            <a:normAutofit/>
          </a:bodyPr>
          <a:lstStyle/>
          <a:p>
            <a:r>
              <a:rPr lang="en-US" dirty="0" smtClean="0"/>
              <a:t>Curriculum meetings are scheduled for parents and the community to be involved in these decisions.</a:t>
            </a:r>
          </a:p>
          <a:p>
            <a:r>
              <a:rPr lang="en-US" dirty="0" smtClean="0"/>
              <a:t>Monthly board meetings are scheduled for curriculum based decisions, everybody in the community is welcome</a:t>
            </a:r>
          </a:p>
          <a:p>
            <a:r>
              <a:rPr lang="en-US" dirty="0" smtClean="0"/>
              <a:t>Parents appreciate the Twinsburg School District and their academic excellence, therefore, always vote yes on any levies, which is why Twinsburg passes all levies</a:t>
            </a:r>
            <a:endParaRPr lang="en-US" dirty="0"/>
          </a:p>
        </p:txBody>
      </p:sp>
      <p:sp>
        <p:nvSpPr>
          <p:cNvPr id="8" name="Content Placeholder 7"/>
          <p:cNvSpPr>
            <a:spLocks noGrp="1"/>
          </p:cNvSpPr>
          <p:nvPr>
            <p:ph sz="quarter" idx="4"/>
          </p:nvPr>
        </p:nvSpPr>
        <p:spPr>
          <a:xfrm>
            <a:off x="4724400" y="1905000"/>
            <a:ext cx="4041775" cy="4648200"/>
          </a:xfrm>
        </p:spPr>
        <p:txBody>
          <a:bodyPr>
            <a:normAutofit/>
          </a:bodyPr>
          <a:lstStyle/>
          <a:p>
            <a:r>
              <a:rPr lang="en-US" dirty="0" smtClean="0"/>
              <a:t>The only problem is there is very minimal parental involvement in these meetings</a:t>
            </a:r>
          </a:p>
          <a:p>
            <a:endParaRPr lang="en-US" dirty="0" smtClean="0"/>
          </a:p>
          <a:p>
            <a:r>
              <a:rPr lang="en-US" dirty="0" smtClean="0"/>
              <a:t>Information regarding these curriculum meetings are not made known ahead of time with much importance</a:t>
            </a:r>
          </a:p>
          <a:p>
            <a:r>
              <a:rPr lang="en-US" dirty="0"/>
              <a:t>T</a:t>
            </a:r>
            <a:r>
              <a:rPr lang="en-US" dirty="0" smtClean="0"/>
              <a:t>eachers have to follow a strict curriculum, with most things determined by the state that needs to be taught, therefore parents and students have minimal say in certain changes </a:t>
            </a:r>
          </a:p>
          <a:p>
            <a:endParaRPr lang="en-US" dirty="0"/>
          </a:p>
        </p:txBody>
      </p:sp>
      <p:sp>
        <p:nvSpPr>
          <p:cNvPr id="2" name="Right Arrow 1"/>
          <p:cNvSpPr/>
          <p:nvPr/>
        </p:nvSpPr>
        <p:spPr>
          <a:xfrm>
            <a:off x="4267200" y="2362200"/>
            <a:ext cx="609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5400000">
            <a:off x="6455226" y="2917372"/>
            <a:ext cx="424543"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38752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685800"/>
            <a:ext cx="8382000" cy="1069848"/>
          </a:xfrm>
        </p:spPr>
        <p:txBody>
          <a:bodyPr/>
          <a:lstStyle/>
          <a:p>
            <a:r>
              <a:rPr lang="en-US" dirty="0" smtClean="0"/>
              <a:t>Collaborating with the Community</a:t>
            </a:r>
            <a:endParaRPr lang="en-US" dirty="0"/>
          </a:p>
        </p:txBody>
      </p:sp>
      <p:sp>
        <p:nvSpPr>
          <p:cNvPr id="5" name="Text Placeholder 4"/>
          <p:cNvSpPr>
            <a:spLocks noGrp="1"/>
          </p:cNvSpPr>
          <p:nvPr>
            <p:ph type="body" idx="1"/>
          </p:nvPr>
        </p:nvSpPr>
        <p:spPr>
          <a:xfrm>
            <a:off x="381000" y="1524000"/>
            <a:ext cx="4041648" cy="457200"/>
          </a:xfrm>
        </p:spPr>
        <p:txBody>
          <a:bodyPr/>
          <a:lstStyle/>
          <a:p>
            <a:r>
              <a:rPr lang="en-US" dirty="0" smtClean="0"/>
              <a:t>3 Strengths</a:t>
            </a:r>
            <a:endParaRPr lang="en-US" dirty="0"/>
          </a:p>
        </p:txBody>
      </p:sp>
      <p:sp>
        <p:nvSpPr>
          <p:cNvPr id="7" name="Text Placeholder 6"/>
          <p:cNvSpPr>
            <a:spLocks noGrp="1"/>
          </p:cNvSpPr>
          <p:nvPr>
            <p:ph type="body" sz="half" idx="3"/>
          </p:nvPr>
        </p:nvSpPr>
        <p:spPr>
          <a:xfrm>
            <a:off x="4724400" y="1524000"/>
            <a:ext cx="4041775" cy="457200"/>
          </a:xfrm>
        </p:spPr>
        <p:txBody>
          <a:bodyPr/>
          <a:lstStyle/>
          <a:p>
            <a:r>
              <a:rPr lang="en-US" dirty="0" smtClean="0"/>
              <a:t>3 Challenges</a:t>
            </a:r>
            <a:endParaRPr lang="en-US" dirty="0"/>
          </a:p>
        </p:txBody>
      </p:sp>
      <p:sp>
        <p:nvSpPr>
          <p:cNvPr id="6" name="Content Placeholder 5"/>
          <p:cNvSpPr>
            <a:spLocks noGrp="1"/>
          </p:cNvSpPr>
          <p:nvPr>
            <p:ph sz="quarter" idx="2"/>
          </p:nvPr>
        </p:nvSpPr>
        <p:spPr>
          <a:xfrm>
            <a:off x="381000" y="1981200"/>
            <a:ext cx="4041648" cy="4876800"/>
          </a:xfrm>
        </p:spPr>
        <p:txBody>
          <a:bodyPr>
            <a:normAutofit/>
          </a:bodyPr>
          <a:lstStyle/>
          <a:p>
            <a:r>
              <a:rPr lang="en-US" dirty="0" smtClean="0"/>
              <a:t>Parents, students and community members are always invited to attend school and athletic events</a:t>
            </a:r>
          </a:p>
          <a:p>
            <a:r>
              <a:rPr lang="en-US" dirty="0" smtClean="0"/>
              <a:t>Students have the opportunity for service projects and community service in order to collaborate with the community</a:t>
            </a:r>
          </a:p>
          <a:p>
            <a:r>
              <a:rPr lang="en-US" dirty="0" smtClean="0"/>
              <a:t>Senior Experience projects include students working on 3 week long internships with businesses in the community, promotes collaboration with community and families</a:t>
            </a:r>
          </a:p>
          <a:p>
            <a:endParaRPr lang="en-US" dirty="0"/>
          </a:p>
        </p:txBody>
      </p:sp>
      <p:sp>
        <p:nvSpPr>
          <p:cNvPr id="8" name="Content Placeholder 7"/>
          <p:cNvSpPr>
            <a:spLocks noGrp="1"/>
          </p:cNvSpPr>
          <p:nvPr>
            <p:ph sz="quarter" idx="4"/>
          </p:nvPr>
        </p:nvSpPr>
        <p:spPr>
          <a:xfrm>
            <a:off x="4724400" y="1981200"/>
            <a:ext cx="4041775" cy="4724400"/>
          </a:xfrm>
        </p:spPr>
        <p:txBody>
          <a:bodyPr>
            <a:normAutofit lnSpcReduction="10000"/>
          </a:bodyPr>
          <a:lstStyle/>
          <a:p>
            <a:r>
              <a:rPr lang="en-US" dirty="0"/>
              <a:t>School community mainly reaches out to community and families whenever district needs to pass levies and to keep community aware of finances within the </a:t>
            </a:r>
            <a:r>
              <a:rPr lang="en-US" dirty="0" smtClean="0"/>
              <a:t>district</a:t>
            </a:r>
          </a:p>
          <a:p>
            <a:r>
              <a:rPr lang="en-US" dirty="0" smtClean="0"/>
              <a:t>There are no </a:t>
            </a:r>
            <a:r>
              <a:rPr lang="en-US" dirty="0"/>
              <a:t>home visits unless it is an </a:t>
            </a:r>
            <a:r>
              <a:rPr lang="en-US" dirty="0" smtClean="0"/>
              <a:t>emergency because staff says that privacy </a:t>
            </a:r>
            <a:r>
              <a:rPr lang="en-US" dirty="0"/>
              <a:t>must be </a:t>
            </a:r>
            <a:r>
              <a:rPr lang="en-US" dirty="0" smtClean="0"/>
              <a:t>honored</a:t>
            </a:r>
          </a:p>
          <a:p>
            <a:r>
              <a:rPr lang="en-US" dirty="0" smtClean="0"/>
              <a:t>Many families cannot participate in events and things within the school community due to their work schedule and daily duties</a:t>
            </a:r>
          </a:p>
          <a:p>
            <a:endParaRPr lang="en-US" dirty="0"/>
          </a:p>
        </p:txBody>
      </p:sp>
    </p:spTree>
    <p:extLst>
      <p:ext uri="{BB962C8B-B14F-4D97-AF65-F5344CB8AC3E}">
        <p14:creationId xmlns:p14="http://schemas.microsoft.com/office/powerpoint/2010/main" val="3873875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Community Relations Team</a:t>
            </a:r>
            <a:endParaRPr lang="en-US" dirty="0"/>
          </a:p>
        </p:txBody>
      </p:sp>
      <p:sp>
        <p:nvSpPr>
          <p:cNvPr id="3" name="Content Placeholder 2"/>
          <p:cNvSpPr>
            <a:spLocks noGrp="1"/>
          </p:cNvSpPr>
          <p:nvPr>
            <p:ph idx="1"/>
          </p:nvPr>
        </p:nvSpPr>
        <p:spPr/>
        <p:txBody>
          <a:bodyPr/>
          <a:lstStyle/>
          <a:p>
            <a:r>
              <a:rPr lang="en-US" dirty="0" smtClean="0"/>
              <a:t>Allison Butler (Spanish Teacher)</a:t>
            </a:r>
          </a:p>
          <a:p>
            <a:r>
              <a:rPr lang="en-US" dirty="0" smtClean="0"/>
              <a:t>Libby Littler (Intervention Specialist)</a:t>
            </a:r>
          </a:p>
          <a:p>
            <a:r>
              <a:rPr lang="en-US" dirty="0" smtClean="0"/>
              <a:t>Mike Silverthorn (Assistant Principal)</a:t>
            </a:r>
          </a:p>
          <a:p>
            <a:r>
              <a:rPr lang="en-US" dirty="0" smtClean="0"/>
              <a:t>Laverne Pendleton (Secretary/Community Member) </a:t>
            </a:r>
            <a:endParaRPr lang="en-US" dirty="0"/>
          </a:p>
        </p:txBody>
      </p:sp>
    </p:spTree>
    <p:extLst>
      <p:ext uri="{BB962C8B-B14F-4D97-AF65-F5344CB8AC3E}">
        <p14:creationId xmlns:p14="http://schemas.microsoft.com/office/powerpoint/2010/main" val="2253495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3514" y="5257800"/>
            <a:ext cx="8229600" cy="1066800"/>
          </a:xfrm>
        </p:spPr>
        <p:txBody>
          <a:bodyPr/>
          <a:lstStyle/>
          <a:p>
            <a:r>
              <a:rPr lang="en-US" dirty="0" smtClean="0"/>
              <a:t>The 6 Research-Based Solutions</a:t>
            </a:r>
            <a:endParaRPr lang="en-US" dirty="0"/>
          </a:p>
        </p:txBody>
      </p:sp>
      <p:graphicFrame>
        <p:nvGraphicFramePr>
          <p:cNvPr id="4" name="Diagram 3"/>
          <p:cNvGraphicFramePr/>
          <p:nvPr>
            <p:extLst>
              <p:ext uri="{D42A27DB-BD31-4B8C-83A1-F6EECF244321}">
                <p14:modId xmlns:p14="http://schemas.microsoft.com/office/powerpoint/2010/main" val="3487512112"/>
              </p:ext>
            </p:extLst>
          </p:nvPr>
        </p:nvGraphicFramePr>
        <p:xfrm>
          <a:off x="446314" y="990600"/>
          <a:ext cx="79248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Equal 8"/>
          <p:cNvSpPr/>
          <p:nvPr/>
        </p:nvSpPr>
        <p:spPr>
          <a:xfrm>
            <a:off x="3048000" y="4267200"/>
            <a:ext cx="1600200" cy="9906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itle 1"/>
          <p:cNvSpPr txBox="1">
            <a:spLocks/>
          </p:cNvSpPr>
          <p:nvPr/>
        </p:nvSpPr>
        <p:spPr>
          <a:xfrm>
            <a:off x="457200" y="838200"/>
            <a:ext cx="76962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The 3 Challenges Chosen</a:t>
            </a:r>
            <a:endParaRPr lang="en-US" dirty="0"/>
          </a:p>
        </p:txBody>
      </p:sp>
      <p:sp>
        <p:nvSpPr>
          <p:cNvPr id="11" name="5-Point Star 10"/>
          <p:cNvSpPr/>
          <p:nvPr/>
        </p:nvSpPr>
        <p:spPr>
          <a:xfrm>
            <a:off x="435429" y="1981200"/>
            <a:ext cx="609600" cy="533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2971800" y="1986643"/>
            <a:ext cx="609600" cy="533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5486400" y="1986643"/>
            <a:ext cx="609600" cy="533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5667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lvl="0"/>
            <a:r>
              <a:rPr lang="en-US" dirty="0" smtClean="0"/>
              <a:t>Challenge 1: </a:t>
            </a:r>
            <a:r>
              <a:rPr lang="en-US" sz="1900" dirty="0">
                <a:solidFill>
                  <a:prstClr val="black"/>
                </a:solidFill>
                <a:latin typeface="+mn-lt"/>
              </a:rPr>
              <a:t>The information in emails, phone calls, or regular mail may not always be clear and can be confusing causing parents to not understand certain information being displayed.</a:t>
            </a:r>
            <a:r>
              <a:rPr lang="en-US" dirty="0"/>
              <a:t/>
            </a:r>
            <a:br>
              <a:rPr lang="en-US" dirty="0"/>
            </a:br>
            <a:endParaRPr lang="en-US" dirty="0"/>
          </a:p>
        </p:txBody>
      </p:sp>
      <p:sp>
        <p:nvSpPr>
          <p:cNvPr id="5" name="Text Placeholder 4"/>
          <p:cNvSpPr>
            <a:spLocks noGrp="1"/>
          </p:cNvSpPr>
          <p:nvPr>
            <p:ph type="body" idx="1"/>
          </p:nvPr>
        </p:nvSpPr>
        <p:spPr>
          <a:xfrm>
            <a:off x="381000" y="1981200"/>
            <a:ext cx="8534400" cy="720970"/>
          </a:xfrm>
        </p:spPr>
        <p:txBody>
          <a:bodyPr/>
          <a:lstStyle/>
          <a:p>
            <a:r>
              <a:rPr lang="en-US" sz="1600" u="sng" dirty="0" smtClean="0"/>
              <a:t>Research-Based Solution 1: </a:t>
            </a:r>
            <a:r>
              <a:rPr lang="en-US" sz="1600" dirty="0" smtClean="0"/>
              <a:t>An effective, electronic newsletter sent home to the community members and parents weekly regarding the events and happenings in the school along with material from classes</a:t>
            </a:r>
            <a:endParaRPr lang="en-US" sz="1600" dirty="0"/>
          </a:p>
        </p:txBody>
      </p:sp>
      <p:sp>
        <p:nvSpPr>
          <p:cNvPr id="6" name="Content Placeholder 5"/>
          <p:cNvSpPr>
            <a:spLocks noGrp="1"/>
          </p:cNvSpPr>
          <p:nvPr>
            <p:ph sz="quarter" idx="2"/>
          </p:nvPr>
        </p:nvSpPr>
        <p:spPr>
          <a:xfrm>
            <a:off x="381000" y="2708519"/>
            <a:ext cx="8545286" cy="3899110"/>
          </a:xfrm>
        </p:spPr>
        <p:txBody>
          <a:bodyPr>
            <a:noAutofit/>
          </a:bodyPr>
          <a:lstStyle/>
          <a:p>
            <a:r>
              <a:rPr lang="en-US" sz="1700" dirty="0"/>
              <a:t>As mentioned by </a:t>
            </a:r>
            <a:r>
              <a:rPr lang="en-US" sz="1700" dirty="0" err="1"/>
              <a:t>Middaugh</a:t>
            </a:r>
            <a:r>
              <a:rPr lang="en-US" sz="1700" dirty="0"/>
              <a:t> and </a:t>
            </a:r>
            <a:r>
              <a:rPr lang="en-US" sz="1700" dirty="0" err="1"/>
              <a:t>Kirshner</a:t>
            </a:r>
            <a:r>
              <a:rPr lang="en-US" sz="1700" dirty="0"/>
              <a:t>, increased availability of digital media has a great potential to reduce gaps in political access across groups (4).  Additionally, the use of mobile apps strive for generative utility allowing surveys to reach the population it is aimed for (31</a:t>
            </a:r>
            <a:r>
              <a:rPr lang="en-US" sz="1700" dirty="0" smtClean="0"/>
              <a:t>).</a:t>
            </a:r>
          </a:p>
          <a:p>
            <a:endParaRPr lang="en-US" sz="1700" dirty="0"/>
          </a:p>
          <a:p>
            <a:r>
              <a:rPr lang="en-US" sz="1700" dirty="0"/>
              <a:t>In this era of rapidly evolving demands for technology use in schools, establishing school-family partnerships extends beyond facilitating two-way, home-school communication and information dissemination. In the core of the extended use of technology in schools lies the assumption that technology-based student learning will extend to the home, as students are asked to use technology to complete homework, or, in a flipped classroom format, even familiarize themselves with new material and concepts. Under this assumption, fostering school-family partnerships assumes an even more important function than ever before, as it becomes an integral part of technology-based learning </a:t>
            </a:r>
            <a:r>
              <a:rPr lang="en-US" sz="1700" dirty="0" smtClean="0"/>
              <a:t>(</a:t>
            </a:r>
            <a:r>
              <a:rPr lang="en-US" sz="1700" dirty="0" err="1" smtClean="0"/>
              <a:t>Patrikakou</a:t>
            </a:r>
            <a:r>
              <a:rPr lang="en-US" sz="1700" dirty="0" smtClean="0"/>
              <a:t>, 2015</a:t>
            </a:r>
            <a:r>
              <a:rPr lang="en-US" sz="1700" dirty="0"/>
              <a:t>). </a:t>
            </a:r>
          </a:p>
        </p:txBody>
      </p:sp>
    </p:spTree>
    <p:extLst>
      <p:ext uri="{BB962C8B-B14F-4D97-AF65-F5344CB8AC3E}">
        <p14:creationId xmlns:p14="http://schemas.microsoft.com/office/powerpoint/2010/main" val="7627762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lvl="0"/>
            <a:r>
              <a:rPr lang="en-US" dirty="0" smtClean="0"/>
              <a:t>Challenge 1: </a:t>
            </a:r>
            <a:r>
              <a:rPr lang="en-US" sz="1900" dirty="0">
                <a:solidFill>
                  <a:prstClr val="black"/>
                </a:solidFill>
                <a:latin typeface="+mn-lt"/>
              </a:rPr>
              <a:t>The information in emails, phone calls, or regular mail may not always be clear and can be confusing causing parents to not understand certain information being displayed.</a:t>
            </a:r>
            <a:r>
              <a:rPr lang="en-US" dirty="0"/>
              <a:t/>
            </a:r>
            <a:br>
              <a:rPr lang="en-US" dirty="0"/>
            </a:br>
            <a:endParaRPr lang="en-US" dirty="0"/>
          </a:p>
        </p:txBody>
      </p:sp>
      <p:sp>
        <p:nvSpPr>
          <p:cNvPr id="5" name="Text Placeholder 4"/>
          <p:cNvSpPr>
            <a:spLocks noGrp="1"/>
          </p:cNvSpPr>
          <p:nvPr>
            <p:ph type="body" idx="1"/>
          </p:nvPr>
        </p:nvSpPr>
        <p:spPr>
          <a:xfrm>
            <a:off x="381000" y="1981200"/>
            <a:ext cx="8534400" cy="838200"/>
          </a:xfrm>
        </p:spPr>
        <p:txBody>
          <a:bodyPr/>
          <a:lstStyle/>
          <a:p>
            <a:r>
              <a:rPr lang="en-US" sz="1400" u="sng" dirty="0" smtClean="0"/>
              <a:t>Research-Based Solution 2: </a:t>
            </a:r>
            <a:r>
              <a:rPr lang="en-US" sz="1400" dirty="0" smtClean="0"/>
              <a:t>Videos created by actual students in their media classes in order to create a monthly video link to email out to community members and relay information about school events, functions, and happenings. Community members and parents can then see them easily on their phones adapting to the 21</a:t>
            </a:r>
            <a:r>
              <a:rPr lang="en-US" sz="1400" baseline="30000" dirty="0" smtClean="0"/>
              <a:t>st</a:t>
            </a:r>
            <a:r>
              <a:rPr lang="en-US" sz="1400" dirty="0" smtClean="0"/>
              <a:t> century   </a:t>
            </a:r>
            <a:endParaRPr lang="en-US" sz="1400" dirty="0"/>
          </a:p>
        </p:txBody>
      </p:sp>
      <p:sp>
        <p:nvSpPr>
          <p:cNvPr id="6" name="Content Placeholder 5"/>
          <p:cNvSpPr>
            <a:spLocks noGrp="1"/>
          </p:cNvSpPr>
          <p:nvPr>
            <p:ph sz="quarter" idx="2"/>
          </p:nvPr>
        </p:nvSpPr>
        <p:spPr>
          <a:xfrm>
            <a:off x="381000" y="2819400"/>
            <a:ext cx="8545286" cy="3539881"/>
          </a:xfrm>
        </p:spPr>
        <p:txBody>
          <a:bodyPr>
            <a:normAutofit/>
          </a:bodyPr>
          <a:lstStyle/>
          <a:p>
            <a:endParaRPr lang="en-US" sz="1600" dirty="0" smtClean="0"/>
          </a:p>
          <a:p>
            <a:r>
              <a:rPr lang="en-US" sz="1700" dirty="0"/>
              <a:t>A</a:t>
            </a:r>
            <a:r>
              <a:rPr lang="en-US" sz="1700" dirty="0" smtClean="0"/>
              <a:t>dopting </a:t>
            </a:r>
            <a:r>
              <a:rPr lang="en-US" sz="1700" dirty="0"/>
              <a:t>smart device messages as teacher-parent communication medium could provide useful suggestions to teachers while using smart device to communicate with parents. Smart device </a:t>
            </a:r>
            <a:r>
              <a:rPr lang="en-US" sz="1700" dirty="0" smtClean="0"/>
              <a:t>messages could </a:t>
            </a:r>
            <a:r>
              <a:rPr lang="en-US" sz="1700" dirty="0"/>
              <a:t>be convenience tools to issue notices to parents and reduce conflicts due to negligence such as missing phone calls, forgotten alerts, etc.  </a:t>
            </a:r>
            <a:r>
              <a:rPr lang="en-US" sz="1700" dirty="0" smtClean="0"/>
              <a:t>(Chena</a:t>
            </a:r>
            <a:r>
              <a:rPr lang="en-US" sz="1700" dirty="0"/>
              <a:t>, </a:t>
            </a:r>
            <a:r>
              <a:rPr lang="en-US" sz="1700" dirty="0" smtClean="0"/>
              <a:t>Z &amp; </a:t>
            </a:r>
            <a:r>
              <a:rPr lang="en-US" sz="1700" dirty="0"/>
              <a:t>Chena, C. </a:t>
            </a:r>
            <a:r>
              <a:rPr lang="en-US" sz="1700" dirty="0" smtClean="0"/>
              <a:t>2015</a:t>
            </a:r>
            <a:r>
              <a:rPr lang="en-US" sz="1700" dirty="0"/>
              <a:t>). </a:t>
            </a:r>
            <a:endParaRPr lang="en-US" sz="1700" dirty="0" smtClean="0"/>
          </a:p>
          <a:p>
            <a:endParaRPr lang="en-US" sz="1700" dirty="0"/>
          </a:p>
          <a:p>
            <a:r>
              <a:rPr lang="en-US" sz="1700" dirty="0" smtClean="0"/>
              <a:t>Social and digital media have </a:t>
            </a:r>
            <a:r>
              <a:rPr lang="en-US" sz="1700" dirty="0"/>
              <a:t>the potential to enhance parent–teacher communication </a:t>
            </a:r>
            <a:r>
              <a:rPr lang="en-US" sz="1700" dirty="0" smtClean="0"/>
              <a:t>enabling </a:t>
            </a:r>
            <a:r>
              <a:rPr lang="en-US" sz="1700" dirty="0"/>
              <a:t>parents and teachers to capitalize on cues </a:t>
            </a:r>
            <a:r>
              <a:rPr lang="en-US" sz="1700" dirty="0" smtClean="0"/>
              <a:t>thus, parents </a:t>
            </a:r>
            <a:r>
              <a:rPr lang="en-US" sz="1700" dirty="0"/>
              <a:t>are likely open to using smartphones to communicate with </a:t>
            </a:r>
            <a:r>
              <a:rPr lang="en-US" sz="1700" dirty="0" smtClean="0"/>
              <a:t>teachers (Thompson</a:t>
            </a:r>
            <a:r>
              <a:rPr lang="en-US" sz="1700" dirty="0"/>
              <a:t>, B., </a:t>
            </a:r>
            <a:r>
              <a:rPr lang="en-US" sz="1700" dirty="0" err="1"/>
              <a:t>Mazer</a:t>
            </a:r>
            <a:r>
              <a:rPr lang="en-US" sz="1700" dirty="0"/>
              <a:t>, J., &amp; Flood-Grady, E</a:t>
            </a:r>
            <a:r>
              <a:rPr lang="en-US" sz="1700" dirty="0" smtClean="0"/>
              <a:t>., 2015).</a:t>
            </a:r>
          </a:p>
          <a:p>
            <a:endParaRPr lang="en-US" sz="1600" dirty="0" smtClean="0"/>
          </a:p>
          <a:p>
            <a:endParaRPr lang="en-US" sz="1600" dirty="0"/>
          </a:p>
          <a:p>
            <a:endParaRPr lang="en-US" dirty="0" smtClean="0"/>
          </a:p>
        </p:txBody>
      </p:sp>
    </p:spTree>
    <p:extLst>
      <p:ext uri="{BB962C8B-B14F-4D97-AF65-F5344CB8AC3E}">
        <p14:creationId xmlns:p14="http://schemas.microsoft.com/office/powerpoint/2010/main" val="9721211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marL="365760" lvl="0" indent="-256032">
              <a:spcBef>
                <a:spcPts val="300"/>
              </a:spcBef>
            </a:pPr>
            <a:r>
              <a:rPr lang="en-US" dirty="0" smtClean="0"/>
              <a:t>Challenge 2: </a:t>
            </a:r>
            <a:r>
              <a:rPr lang="en-US" sz="1900" dirty="0">
                <a:solidFill>
                  <a:prstClr val="black"/>
                </a:solidFill>
                <a:latin typeface="Georgia"/>
                <a:ea typeface="+mn-ea"/>
                <a:cs typeface="+mn-cs"/>
              </a:rPr>
              <a:t>The parents of the students who are really struggling are the ones that never attend conferences and are hard to get ahold of via phone call and email</a:t>
            </a:r>
            <a:br>
              <a:rPr lang="en-US" sz="1900" dirty="0">
                <a:solidFill>
                  <a:prstClr val="black"/>
                </a:solidFill>
                <a:latin typeface="Georgia"/>
                <a:ea typeface="+mn-ea"/>
                <a:cs typeface="+mn-cs"/>
              </a:rPr>
            </a:br>
            <a:endParaRPr lang="en-US" dirty="0"/>
          </a:p>
        </p:txBody>
      </p:sp>
      <p:sp>
        <p:nvSpPr>
          <p:cNvPr id="5" name="Text Placeholder 4"/>
          <p:cNvSpPr>
            <a:spLocks noGrp="1"/>
          </p:cNvSpPr>
          <p:nvPr>
            <p:ph type="body" idx="1"/>
          </p:nvPr>
        </p:nvSpPr>
        <p:spPr>
          <a:xfrm>
            <a:off x="381000" y="1981200"/>
            <a:ext cx="8534400" cy="457200"/>
          </a:xfrm>
        </p:spPr>
        <p:txBody>
          <a:bodyPr/>
          <a:lstStyle/>
          <a:p>
            <a:r>
              <a:rPr lang="en-US" sz="1800" u="sng" dirty="0" smtClean="0"/>
              <a:t>Research-Based Solution 1</a:t>
            </a:r>
            <a:r>
              <a:rPr lang="en-US" sz="1800" dirty="0" smtClean="0"/>
              <a:t>: Teacher Home Visits</a:t>
            </a:r>
            <a:endParaRPr lang="en-US" sz="1800" dirty="0"/>
          </a:p>
        </p:txBody>
      </p:sp>
      <p:sp>
        <p:nvSpPr>
          <p:cNvPr id="6" name="Content Placeholder 5"/>
          <p:cNvSpPr>
            <a:spLocks noGrp="1"/>
          </p:cNvSpPr>
          <p:nvPr>
            <p:ph sz="quarter" idx="2"/>
          </p:nvPr>
        </p:nvSpPr>
        <p:spPr>
          <a:xfrm>
            <a:off x="381000" y="2438400"/>
            <a:ext cx="8534400" cy="3920881"/>
          </a:xfrm>
        </p:spPr>
        <p:txBody>
          <a:bodyPr>
            <a:normAutofit/>
          </a:bodyPr>
          <a:lstStyle/>
          <a:p>
            <a:r>
              <a:rPr lang="en-US" sz="1700" dirty="0"/>
              <a:t>Affluent, laid-forward parents respond, as well: they call and ask for information rather than become accusatory when a rumor sweeps the carpool </a:t>
            </a:r>
            <a:r>
              <a:rPr lang="en-US" sz="1700" dirty="0" smtClean="0"/>
              <a:t>line (Kronholtz, 2016). </a:t>
            </a:r>
          </a:p>
          <a:p>
            <a:endParaRPr lang="en-US" sz="1700" dirty="0" smtClean="0"/>
          </a:p>
          <a:p>
            <a:r>
              <a:rPr lang="en-US" sz="1700" dirty="0"/>
              <a:t>The ability to be inside the child's home, compile data, build background knowledge about the family, and discuss goals both parties could work on caused the teachers to realize how much more hopeful they were for positive changes </a:t>
            </a:r>
            <a:r>
              <a:rPr lang="en-US" sz="1700" dirty="0" smtClean="0"/>
              <a:t>in attitudes and behaviors (Stetson, Stetson, Sinclair, </a:t>
            </a:r>
            <a:r>
              <a:rPr lang="en-US" sz="1700" dirty="0"/>
              <a:t>&amp; Nix</a:t>
            </a:r>
            <a:r>
              <a:rPr lang="en-US" sz="1700" dirty="0" smtClean="0"/>
              <a:t>, 2012</a:t>
            </a:r>
            <a:r>
              <a:rPr lang="en-US" sz="1700" dirty="0"/>
              <a:t>). </a:t>
            </a:r>
            <a:endParaRPr lang="en-US" sz="1700" dirty="0" smtClean="0"/>
          </a:p>
          <a:p>
            <a:endParaRPr lang="en-US" sz="1700" dirty="0"/>
          </a:p>
          <a:p>
            <a:r>
              <a:rPr lang="en-US" sz="1700" dirty="0"/>
              <a:t>Many programs find that home visiting provides teachers with a broader perspective on the children in their care and helps families learn more about their </a:t>
            </a:r>
            <a:r>
              <a:rPr lang="en-US" sz="1700" dirty="0" smtClean="0"/>
              <a:t>children and engages parents into the academic life of their child (</a:t>
            </a:r>
            <a:r>
              <a:rPr lang="en-US" sz="1700" dirty="0" err="1" smtClean="0"/>
              <a:t>Newnam</a:t>
            </a:r>
            <a:r>
              <a:rPr lang="en-US" sz="1700" dirty="0" smtClean="0"/>
              <a:t>-Block, 2014</a:t>
            </a:r>
            <a:r>
              <a:rPr lang="en-US" sz="1700" dirty="0"/>
              <a:t>). </a:t>
            </a:r>
            <a:endParaRPr lang="en-US" sz="1700" dirty="0" smtClean="0"/>
          </a:p>
          <a:p>
            <a:endParaRPr lang="en-US" sz="1600" dirty="0" smtClean="0"/>
          </a:p>
        </p:txBody>
      </p:sp>
    </p:spTree>
    <p:extLst>
      <p:ext uri="{BB962C8B-B14F-4D97-AF65-F5344CB8AC3E}">
        <p14:creationId xmlns:p14="http://schemas.microsoft.com/office/powerpoint/2010/main" val="23269592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marL="365760" lvl="0" indent="-256032">
              <a:spcBef>
                <a:spcPts val="300"/>
              </a:spcBef>
            </a:pPr>
            <a:r>
              <a:rPr lang="en-US" dirty="0" smtClean="0"/>
              <a:t>Challenge 2: </a:t>
            </a:r>
            <a:r>
              <a:rPr lang="en-US" sz="1900" dirty="0">
                <a:solidFill>
                  <a:prstClr val="black"/>
                </a:solidFill>
                <a:latin typeface="Georgia"/>
                <a:ea typeface="+mn-ea"/>
                <a:cs typeface="+mn-cs"/>
              </a:rPr>
              <a:t>The parents of the students who are really struggling are the ones that never attend conferences and are hard to get ahold of via phone call and email</a:t>
            </a:r>
            <a:br>
              <a:rPr lang="en-US" sz="1900" dirty="0">
                <a:solidFill>
                  <a:prstClr val="black"/>
                </a:solidFill>
                <a:latin typeface="Georgia"/>
                <a:ea typeface="+mn-ea"/>
                <a:cs typeface="+mn-cs"/>
              </a:rPr>
            </a:br>
            <a:endParaRPr lang="en-US" dirty="0"/>
          </a:p>
        </p:txBody>
      </p:sp>
      <p:sp>
        <p:nvSpPr>
          <p:cNvPr id="5" name="Text Placeholder 4"/>
          <p:cNvSpPr>
            <a:spLocks noGrp="1"/>
          </p:cNvSpPr>
          <p:nvPr>
            <p:ph type="body" idx="1"/>
          </p:nvPr>
        </p:nvSpPr>
        <p:spPr>
          <a:xfrm>
            <a:off x="381000" y="1981200"/>
            <a:ext cx="8534400" cy="762000"/>
          </a:xfrm>
        </p:spPr>
        <p:txBody>
          <a:bodyPr/>
          <a:lstStyle/>
          <a:p>
            <a:pPr lvl="0"/>
            <a:endParaRPr lang="en-US" sz="1600" dirty="0" smtClean="0"/>
          </a:p>
          <a:p>
            <a:pPr lvl="0"/>
            <a:r>
              <a:rPr lang="en-US" sz="1600" u="sng" dirty="0" smtClean="0"/>
              <a:t>Research-Based Solution 2: </a:t>
            </a:r>
            <a:r>
              <a:rPr lang="en-US" sz="1600" dirty="0" smtClean="0"/>
              <a:t>Family </a:t>
            </a:r>
            <a:r>
              <a:rPr lang="en-US" sz="1600" dirty="0"/>
              <a:t>support programs to assist families </a:t>
            </a:r>
            <a:r>
              <a:rPr lang="en-US" sz="1600" dirty="0" smtClean="0"/>
              <a:t>on how to help their child succeed in school and how to be more involved, parent-to-parent groups, listening to student voices</a:t>
            </a:r>
            <a:endParaRPr lang="en-US" sz="1600" dirty="0"/>
          </a:p>
          <a:p>
            <a:r>
              <a:rPr lang="en-US" dirty="0" smtClean="0"/>
              <a:t> </a:t>
            </a:r>
            <a:endParaRPr lang="en-US" dirty="0"/>
          </a:p>
        </p:txBody>
      </p:sp>
      <p:sp>
        <p:nvSpPr>
          <p:cNvPr id="6" name="Content Placeholder 5"/>
          <p:cNvSpPr>
            <a:spLocks noGrp="1"/>
          </p:cNvSpPr>
          <p:nvPr>
            <p:ph sz="quarter" idx="2"/>
          </p:nvPr>
        </p:nvSpPr>
        <p:spPr>
          <a:xfrm>
            <a:off x="381000" y="2708519"/>
            <a:ext cx="8534400" cy="3311282"/>
          </a:xfrm>
        </p:spPr>
        <p:txBody>
          <a:bodyPr>
            <a:normAutofit/>
          </a:bodyPr>
          <a:lstStyle/>
          <a:p>
            <a:endParaRPr lang="en-US" dirty="0" smtClean="0"/>
          </a:p>
          <a:p>
            <a:r>
              <a:rPr lang="en-US" dirty="0" smtClean="0"/>
              <a:t>The </a:t>
            </a:r>
            <a:r>
              <a:rPr lang="en-US" dirty="0"/>
              <a:t>encounter with persons, one by one, rather than categories and generalities, is still the best way to cross lines of strangeness (Gonzalez, Moll, &amp; Amanti, 2005).</a:t>
            </a:r>
          </a:p>
          <a:p>
            <a:endParaRPr lang="en-US" dirty="0" smtClean="0"/>
          </a:p>
          <a:p>
            <a:r>
              <a:rPr lang="en-US" dirty="0" smtClean="0"/>
              <a:t>Education </a:t>
            </a:r>
            <a:r>
              <a:rPr lang="en-US" dirty="0"/>
              <a:t>policymakers, researchers, and practitioners have begun to recognize the importance of </a:t>
            </a:r>
            <a:r>
              <a:rPr lang="en-US" dirty="0" smtClean="0"/>
              <a:t>school </a:t>
            </a:r>
            <a:r>
              <a:rPr lang="en-US" dirty="0"/>
              <a:t>reform initiatives that incorporate research-based prevention and early intervention programs into ongoing school </a:t>
            </a:r>
            <a:r>
              <a:rPr lang="en-US" dirty="0" smtClean="0"/>
              <a:t>activities (</a:t>
            </a:r>
            <a:r>
              <a:rPr lang="en-US" dirty="0" err="1" smtClean="0"/>
              <a:t>Kratochwill</a:t>
            </a:r>
            <a:r>
              <a:rPr lang="en-US" dirty="0" smtClean="0"/>
              <a:t>, McDonald, Levin, </a:t>
            </a:r>
            <a:r>
              <a:rPr lang="en-US" dirty="0"/>
              <a:t>Scalia, </a:t>
            </a:r>
            <a:r>
              <a:rPr lang="en-US" dirty="0" smtClean="0"/>
              <a:t>&amp; </a:t>
            </a:r>
            <a:r>
              <a:rPr lang="en-US" dirty="0" err="1" smtClean="0"/>
              <a:t>Coover</a:t>
            </a:r>
            <a:r>
              <a:rPr lang="en-US" dirty="0" smtClean="0"/>
              <a:t>, 2009</a:t>
            </a:r>
            <a:r>
              <a:rPr lang="en-US" dirty="0"/>
              <a:t>). </a:t>
            </a:r>
          </a:p>
        </p:txBody>
      </p:sp>
    </p:spTree>
    <p:extLst>
      <p:ext uri="{BB962C8B-B14F-4D97-AF65-F5344CB8AC3E}">
        <p14:creationId xmlns:p14="http://schemas.microsoft.com/office/powerpoint/2010/main" val="29216158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lvl="0"/>
            <a:r>
              <a:rPr lang="en-US" dirty="0" smtClean="0"/>
              <a:t>Challenge 3: </a:t>
            </a:r>
            <a:r>
              <a:rPr lang="en-US" sz="1900" dirty="0">
                <a:solidFill>
                  <a:prstClr val="black"/>
                </a:solidFill>
                <a:latin typeface="+mn-lt"/>
              </a:rPr>
              <a:t>Parental involvement ends after their ninth grade year. There is minimal parental involvement after that.</a:t>
            </a:r>
            <a:br>
              <a:rPr lang="en-US" sz="1900" dirty="0">
                <a:solidFill>
                  <a:prstClr val="black"/>
                </a:solidFill>
                <a:latin typeface="+mn-lt"/>
              </a:rPr>
            </a:br>
            <a:endParaRPr lang="en-US" sz="1900" dirty="0">
              <a:latin typeface="+mn-lt"/>
            </a:endParaRPr>
          </a:p>
        </p:txBody>
      </p:sp>
      <p:sp>
        <p:nvSpPr>
          <p:cNvPr id="5" name="Text Placeholder 4"/>
          <p:cNvSpPr>
            <a:spLocks noGrp="1"/>
          </p:cNvSpPr>
          <p:nvPr>
            <p:ph type="body" idx="1"/>
          </p:nvPr>
        </p:nvSpPr>
        <p:spPr>
          <a:xfrm>
            <a:off x="381000" y="1981200"/>
            <a:ext cx="8458200" cy="838200"/>
          </a:xfrm>
        </p:spPr>
        <p:txBody>
          <a:bodyPr/>
          <a:lstStyle/>
          <a:p>
            <a:r>
              <a:rPr lang="en-US" sz="1400" u="sng" dirty="0" smtClean="0"/>
              <a:t>Research-Based Solution 1</a:t>
            </a:r>
            <a:r>
              <a:rPr lang="en-US" sz="1400" dirty="0" smtClean="0"/>
              <a:t>: Parent and student pick up of report cards. If students want to determine what their grades are, both the parent and the student are responsible for coming to school and  picking up the grades of the student. This forces the parents to be a part of their child’s education</a:t>
            </a:r>
            <a:endParaRPr lang="en-US" sz="1400" dirty="0"/>
          </a:p>
        </p:txBody>
      </p:sp>
      <p:sp>
        <p:nvSpPr>
          <p:cNvPr id="6" name="Content Placeholder 5"/>
          <p:cNvSpPr>
            <a:spLocks noGrp="1"/>
          </p:cNvSpPr>
          <p:nvPr>
            <p:ph sz="quarter" idx="2"/>
          </p:nvPr>
        </p:nvSpPr>
        <p:spPr>
          <a:xfrm>
            <a:off x="381000" y="2895600"/>
            <a:ext cx="8458200" cy="3429000"/>
          </a:xfrm>
        </p:spPr>
        <p:txBody>
          <a:bodyPr>
            <a:normAutofit lnSpcReduction="10000"/>
          </a:bodyPr>
          <a:lstStyle/>
          <a:p>
            <a:r>
              <a:rPr lang="en-US" dirty="0" smtClean="0"/>
              <a:t>When parents are assisted by the schools and teachers become involved in specific subjects with their children at home, they become more aware of their children’s education and interact with their children more (Epstein et. al, 2009).</a:t>
            </a:r>
          </a:p>
          <a:p>
            <a:endParaRPr lang="en-US" dirty="0"/>
          </a:p>
          <a:p>
            <a:r>
              <a:rPr lang="en-US" dirty="0" smtClean="0"/>
              <a:t>According to </a:t>
            </a:r>
            <a:r>
              <a:rPr lang="en-US" i="1" dirty="0"/>
              <a:t>ASHE Higher Education </a:t>
            </a:r>
            <a:r>
              <a:rPr lang="en-US" i="1" dirty="0" smtClean="0"/>
              <a:t>Report, </a:t>
            </a:r>
            <a:r>
              <a:rPr lang="en-US" dirty="0" smtClean="0"/>
              <a:t>Shifting </a:t>
            </a:r>
            <a:r>
              <a:rPr lang="en-US" dirty="0"/>
              <a:t>the paradigm of parent and family involvement: A practitioner perspective of families as partners in student </a:t>
            </a:r>
            <a:r>
              <a:rPr lang="en-US" dirty="0" smtClean="0"/>
              <a:t>success, Parent </a:t>
            </a:r>
            <a:r>
              <a:rPr lang="en-US" dirty="0"/>
              <a:t>and family programs </a:t>
            </a:r>
            <a:r>
              <a:rPr lang="en-US" dirty="0" smtClean="0"/>
              <a:t>are in place for </a:t>
            </a:r>
            <a:r>
              <a:rPr lang="en-US" dirty="0"/>
              <a:t>outreach </a:t>
            </a:r>
            <a:r>
              <a:rPr lang="en-US" dirty="0" smtClean="0"/>
              <a:t>purposes, and in </a:t>
            </a:r>
            <a:r>
              <a:rPr lang="en-US" dirty="0"/>
              <a:t>recent years, we have seen the emergence of intentional parent programs with underlying appreciation of </a:t>
            </a:r>
            <a:r>
              <a:rPr lang="en-US" u="sng" dirty="0"/>
              <a:t>parents as </a:t>
            </a:r>
            <a:r>
              <a:rPr lang="en-US" u="sng" dirty="0" smtClean="0"/>
              <a:t>partners</a:t>
            </a:r>
            <a:r>
              <a:rPr lang="en-US" dirty="0" smtClean="0"/>
              <a:t> (2015).</a:t>
            </a:r>
            <a:endParaRPr lang="en-US" dirty="0"/>
          </a:p>
        </p:txBody>
      </p:sp>
    </p:spTree>
    <p:extLst>
      <p:ext uri="{BB962C8B-B14F-4D97-AF65-F5344CB8AC3E}">
        <p14:creationId xmlns:p14="http://schemas.microsoft.com/office/powerpoint/2010/main" val="23269592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lvl="0"/>
            <a:r>
              <a:rPr lang="en-US" dirty="0" smtClean="0"/>
              <a:t>Challenge 3: </a:t>
            </a:r>
            <a:r>
              <a:rPr lang="en-US" sz="1900" dirty="0">
                <a:solidFill>
                  <a:prstClr val="black"/>
                </a:solidFill>
                <a:latin typeface="+mn-lt"/>
              </a:rPr>
              <a:t>Parental involvement ends after their ninth grade year. There is minimal parental involvement after that.</a:t>
            </a:r>
            <a:br>
              <a:rPr lang="en-US" sz="1900" dirty="0">
                <a:solidFill>
                  <a:prstClr val="black"/>
                </a:solidFill>
                <a:latin typeface="+mn-lt"/>
              </a:rPr>
            </a:br>
            <a:endParaRPr lang="en-US" sz="1900" dirty="0">
              <a:latin typeface="+mn-lt"/>
            </a:endParaRPr>
          </a:p>
        </p:txBody>
      </p:sp>
      <p:sp>
        <p:nvSpPr>
          <p:cNvPr id="5" name="Text Placeholder 4"/>
          <p:cNvSpPr>
            <a:spLocks noGrp="1"/>
          </p:cNvSpPr>
          <p:nvPr>
            <p:ph type="body" idx="1"/>
          </p:nvPr>
        </p:nvSpPr>
        <p:spPr>
          <a:xfrm>
            <a:off x="304800" y="1981200"/>
            <a:ext cx="8458200" cy="762000"/>
          </a:xfrm>
        </p:spPr>
        <p:txBody>
          <a:bodyPr/>
          <a:lstStyle/>
          <a:p>
            <a:r>
              <a:rPr lang="en-US" sz="1400" u="sng" dirty="0" smtClean="0"/>
              <a:t>Research-Based Solution 2: </a:t>
            </a:r>
            <a:r>
              <a:rPr lang="en-US" sz="1400" dirty="0" smtClean="0"/>
              <a:t>Paper/online calendars with weekly activities, aligned with school curriculum, for parents and students to complete together, requiring a parent signature for proof of completion</a:t>
            </a:r>
            <a:endParaRPr lang="en-US" sz="1400" dirty="0"/>
          </a:p>
        </p:txBody>
      </p:sp>
      <p:sp>
        <p:nvSpPr>
          <p:cNvPr id="6" name="Content Placeholder 5"/>
          <p:cNvSpPr>
            <a:spLocks noGrp="1"/>
          </p:cNvSpPr>
          <p:nvPr>
            <p:ph sz="quarter" idx="2"/>
          </p:nvPr>
        </p:nvSpPr>
        <p:spPr>
          <a:xfrm>
            <a:off x="381000" y="2895600"/>
            <a:ext cx="8458200" cy="3463682"/>
          </a:xfrm>
        </p:spPr>
        <p:txBody>
          <a:bodyPr/>
          <a:lstStyle/>
          <a:p>
            <a:r>
              <a:rPr lang="en-US" dirty="0" smtClean="0"/>
              <a:t>Teachers Involve Parents in Schoolwork (TIPS) interactive homework that enables teachers to design and use homework assignments to connect school and home on curriculum-related activities (Epstein et. al, 2009)</a:t>
            </a:r>
          </a:p>
          <a:p>
            <a:endParaRPr lang="en-US" dirty="0" smtClean="0"/>
          </a:p>
          <a:p>
            <a:r>
              <a:rPr lang="en-US" dirty="0" smtClean="0"/>
              <a:t>Studies demonstrate that when teachers guide parental involvement and their interactions with students, more parents become involved in ways that benefit their children (Sheldon &amp; Epstein, 2005).</a:t>
            </a:r>
          </a:p>
          <a:p>
            <a:endParaRPr lang="en-US" dirty="0" smtClean="0"/>
          </a:p>
          <a:p>
            <a:endParaRPr lang="en-US" dirty="0"/>
          </a:p>
        </p:txBody>
      </p:sp>
    </p:spTree>
    <p:extLst>
      <p:ext uri="{BB962C8B-B14F-4D97-AF65-F5344CB8AC3E}">
        <p14:creationId xmlns:p14="http://schemas.microsoft.com/office/powerpoint/2010/main" val="22479867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Action Plans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2867681"/>
              </p:ext>
            </p:extLst>
          </p:nvPr>
        </p:nvGraphicFramePr>
        <p:xfrm>
          <a:off x="609600" y="1447800"/>
          <a:ext cx="7696199" cy="4828486"/>
        </p:xfrm>
        <a:graphic>
          <a:graphicData uri="http://schemas.openxmlformats.org/drawingml/2006/table">
            <a:tbl>
              <a:tblPr/>
              <a:tblGrid>
                <a:gridCol w="2947861"/>
                <a:gridCol w="127014"/>
                <a:gridCol w="1520734"/>
                <a:gridCol w="890791"/>
                <a:gridCol w="1143000"/>
                <a:gridCol w="1066799"/>
              </a:tblGrid>
              <a:tr h="1727005">
                <a:tc>
                  <a:txBody>
                    <a:bodyPr/>
                    <a:lstStyle/>
                    <a:p>
                      <a:pPr marL="0" marR="0">
                        <a:spcBef>
                          <a:spcPts val="600"/>
                        </a:spcBef>
                        <a:spcAft>
                          <a:spcPts val="600"/>
                        </a:spcAft>
                      </a:pPr>
                      <a:r>
                        <a:rPr lang="en-US" sz="1200" b="1" dirty="0">
                          <a:solidFill>
                            <a:schemeClr val="tx1"/>
                          </a:solidFill>
                          <a:latin typeface="Times New Roman"/>
                          <a:ea typeface="Times New Roman"/>
                        </a:rPr>
                        <a:t>Long Term Goal(s): </a:t>
                      </a:r>
                      <a:r>
                        <a:rPr lang="en-US" sz="1200" b="0" dirty="0" smtClean="0">
                          <a:solidFill>
                            <a:schemeClr val="tx1"/>
                          </a:solidFill>
                          <a:latin typeface="Times New Roman"/>
                          <a:ea typeface="Times New Roman"/>
                        </a:rPr>
                        <a:t>to make</a:t>
                      </a:r>
                      <a:r>
                        <a:rPr lang="en-US" sz="1200" b="0" baseline="0" dirty="0" smtClean="0">
                          <a:solidFill>
                            <a:schemeClr val="tx1"/>
                          </a:solidFill>
                          <a:latin typeface="Times New Roman"/>
                          <a:ea typeface="Times New Roman"/>
                        </a:rPr>
                        <a:t> the medias of communication more clear in order for community members and parents to be more involved with the school community, events, and functions</a:t>
                      </a:r>
                      <a:endParaRPr lang="en-US" sz="1200" b="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spcBef>
                          <a:spcPts val="600"/>
                        </a:spcBef>
                        <a:spcAft>
                          <a:spcPts val="600"/>
                        </a:spcAft>
                      </a:pPr>
                      <a:r>
                        <a:rPr lang="en-US" sz="1200" b="1" dirty="0">
                          <a:solidFill>
                            <a:schemeClr val="tx1"/>
                          </a:solidFill>
                          <a:latin typeface="Times New Roman"/>
                          <a:ea typeface="Times New Roman"/>
                        </a:rPr>
                        <a:t>Challenge #1</a:t>
                      </a:r>
                      <a:r>
                        <a:rPr lang="en-US" sz="1200" b="0" dirty="0" smtClean="0">
                          <a:solidFill>
                            <a:schemeClr val="tx1"/>
                          </a:solidFill>
                          <a:latin typeface="Times New Roman"/>
                          <a:ea typeface="Times New Roman"/>
                        </a:rPr>
                        <a:t>: </a:t>
                      </a:r>
                      <a:r>
                        <a:rPr lang="en-US" sz="1200" dirty="0" smtClean="0">
                          <a:solidFill>
                            <a:prstClr val="black"/>
                          </a:solidFill>
                          <a:latin typeface="+mn-lt"/>
                        </a:rPr>
                        <a:t>The information in emails, phone calls, or regular mail may not always be clear and can be confusing causing parents to not understand certain information being displayed.</a:t>
                      </a:r>
                      <a:r>
                        <a:rPr lang="en-US" sz="1200" dirty="0" smtClean="0"/>
                        <a:t/>
                      </a:r>
                      <a:br>
                        <a:rPr lang="en-US" sz="1200" dirty="0" smtClean="0"/>
                      </a:br>
                      <a:endParaRPr lang="en-US" sz="1200" b="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64961">
                <a:tc gridSpan="2">
                  <a:txBody>
                    <a:bodyPr/>
                    <a:lstStyle/>
                    <a:p>
                      <a:pPr marL="0" marR="0" algn="ctr">
                        <a:spcBef>
                          <a:spcPts val="300"/>
                        </a:spcBef>
                        <a:spcAft>
                          <a:spcPts val="300"/>
                        </a:spcAft>
                      </a:pPr>
                      <a:r>
                        <a:rPr lang="en-US" sz="1200" b="1" dirty="0">
                          <a:solidFill>
                            <a:schemeClr val="tx1"/>
                          </a:solidFill>
                          <a:latin typeface="Times New Roman"/>
                          <a:ea typeface="Times New Roman"/>
                        </a:rPr>
                        <a:t>Planned Work, Activities, and Tasks</a:t>
                      </a:r>
                      <a:endParaRPr lang="en-US" sz="1200" dirty="0">
                        <a:solidFill>
                          <a:schemeClr val="tx1"/>
                        </a:solidFill>
                        <a:latin typeface="Times New Roman"/>
                        <a:ea typeface="Times New Roman"/>
                      </a:endParaRPr>
                    </a:p>
                  </a:txBody>
                  <a:tcPr marL="54381" marR="54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300"/>
                        </a:spcBef>
                        <a:spcAft>
                          <a:spcPts val="300"/>
                        </a:spcAft>
                      </a:pPr>
                      <a:r>
                        <a:rPr lang="en-US" sz="1200" b="1" dirty="0">
                          <a:solidFill>
                            <a:schemeClr val="tx1"/>
                          </a:solidFill>
                          <a:latin typeface="Times New Roman"/>
                          <a:ea typeface="Times New Roman"/>
                        </a:rPr>
                        <a:t>Resources Needed</a:t>
                      </a:r>
                      <a:endParaRPr lang="en-US" sz="1200" dirty="0">
                        <a:solidFill>
                          <a:schemeClr val="tx1"/>
                        </a:solidFill>
                        <a:latin typeface="Times New Roman"/>
                        <a:ea typeface="Times New Roman"/>
                      </a:endParaRPr>
                    </a:p>
                  </a:txBody>
                  <a:tcPr marL="54381" marR="54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200" b="1">
                          <a:solidFill>
                            <a:schemeClr val="tx1"/>
                          </a:solidFill>
                          <a:latin typeface="Times New Roman"/>
                          <a:ea typeface="Times New Roman"/>
                        </a:rPr>
                        <a:t>Timeline</a:t>
                      </a:r>
                      <a:endParaRPr lang="en-US" sz="120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200" b="1" dirty="0" smtClean="0">
                          <a:solidFill>
                            <a:schemeClr val="tx1"/>
                          </a:solidFill>
                          <a:latin typeface="Times New Roman"/>
                          <a:ea typeface="Times New Roman"/>
                        </a:rPr>
                        <a:t>People </a:t>
                      </a:r>
                      <a:r>
                        <a:rPr lang="en-US" sz="1200" b="1" dirty="0">
                          <a:solidFill>
                            <a:schemeClr val="tx1"/>
                          </a:solidFill>
                          <a:latin typeface="Times New Roman"/>
                          <a:ea typeface="Times New Roman"/>
                        </a:rPr>
                        <a:t>Responsible</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200" b="1">
                          <a:solidFill>
                            <a:schemeClr val="tx1"/>
                          </a:solidFill>
                          <a:latin typeface="Times New Roman"/>
                          <a:ea typeface="Times New Roman"/>
                        </a:rPr>
                        <a:t>Evidence of Success</a:t>
                      </a:r>
                      <a:endParaRPr lang="en-US" sz="120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6018">
                <a:tc gridSpan="2">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200" b="1" dirty="0" smtClean="0">
                          <a:solidFill>
                            <a:schemeClr val="tx1"/>
                          </a:solidFill>
                          <a:latin typeface="Times New Roman"/>
                          <a:ea typeface="Times New Roman"/>
                        </a:rPr>
                        <a:t>Research-Based</a:t>
                      </a:r>
                      <a:r>
                        <a:rPr lang="en-US" sz="1200" b="1" baseline="0" dirty="0" smtClean="0">
                          <a:solidFill>
                            <a:schemeClr val="tx1"/>
                          </a:solidFill>
                          <a:latin typeface="Times New Roman"/>
                          <a:ea typeface="Times New Roman"/>
                        </a:rPr>
                        <a:t> Solution</a:t>
                      </a:r>
                      <a:r>
                        <a:rPr lang="en-US" sz="1200" b="1" dirty="0" smtClean="0">
                          <a:solidFill>
                            <a:schemeClr val="tx1"/>
                          </a:solidFill>
                          <a:latin typeface="Times New Roman"/>
                          <a:ea typeface="Times New Roman"/>
                        </a:rPr>
                        <a:t> # 1</a:t>
                      </a:r>
                      <a:r>
                        <a:rPr lang="en-US" sz="1200" dirty="0" smtClean="0">
                          <a:solidFill>
                            <a:schemeClr val="tx1"/>
                          </a:solidFill>
                          <a:latin typeface="Times New Roman"/>
                          <a:ea typeface="Times New Roman"/>
                        </a:rPr>
                        <a:t>: </a:t>
                      </a:r>
                      <a:r>
                        <a:rPr lang="en-US" sz="1200" dirty="0" smtClean="0"/>
                        <a:t>An effective, electronic newsletter sent home to the community members and parents weekly regarding the events and happenings in the school along with material from classes</a:t>
                      </a:r>
                    </a:p>
                    <a:p>
                      <a:pPr marL="0" marR="0">
                        <a:spcBef>
                          <a:spcPts val="300"/>
                        </a:spcBef>
                        <a:spcAft>
                          <a:spcPts val="300"/>
                        </a:spcAft>
                      </a:pP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300"/>
                        </a:spcBef>
                        <a:spcAft>
                          <a:spcPts val="300"/>
                        </a:spcAft>
                      </a:pPr>
                      <a:r>
                        <a:rPr lang="en-US" sz="1200" dirty="0" smtClean="0">
                          <a:solidFill>
                            <a:schemeClr val="tx1"/>
                          </a:solidFill>
                          <a:latin typeface="Times New Roman"/>
                          <a:ea typeface="Times New Roman"/>
                        </a:rPr>
                        <a:t>Computer, staff</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200" dirty="0" smtClean="0">
                          <a:solidFill>
                            <a:schemeClr val="tx1"/>
                          </a:solidFill>
                          <a:latin typeface="Times New Roman"/>
                          <a:ea typeface="Times New Roman"/>
                        </a:rPr>
                        <a:t>Sent home weekly throughout the school year</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200" dirty="0" smtClean="0">
                          <a:solidFill>
                            <a:schemeClr val="tx1"/>
                          </a:solidFill>
                          <a:latin typeface="Times New Roman"/>
                          <a:ea typeface="Times New Roman"/>
                        </a:rPr>
                        <a:t>Administration/media personnel </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200" dirty="0" smtClean="0">
                          <a:solidFill>
                            <a:schemeClr val="tx1"/>
                          </a:solidFill>
                          <a:latin typeface="Times New Roman"/>
                          <a:ea typeface="Times New Roman"/>
                        </a:rPr>
                        <a:t> TBD</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9921">
                <a:tc gridSpan="2">
                  <a:txBody>
                    <a:bodyPr/>
                    <a:lstStyle/>
                    <a:p>
                      <a:pPr marL="0" marR="0">
                        <a:spcBef>
                          <a:spcPts val="300"/>
                        </a:spcBef>
                        <a:spcAft>
                          <a:spcPts val="300"/>
                        </a:spcAft>
                      </a:pPr>
                      <a:r>
                        <a:rPr lang="en-US" sz="1200" b="1" dirty="0" smtClean="0">
                          <a:solidFill>
                            <a:schemeClr val="tx1"/>
                          </a:solidFill>
                          <a:latin typeface="Times New Roman"/>
                          <a:ea typeface="Times New Roman"/>
                        </a:rPr>
                        <a:t>Research-Based</a:t>
                      </a:r>
                      <a:r>
                        <a:rPr lang="en-US" sz="1200" b="1" baseline="0" dirty="0" smtClean="0">
                          <a:solidFill>
                            <a:schemeClr val="tx1"/>
                          </a:solidFill>
                          <a:latin typeface="Times New Roman"/>
                          <a:ea typeface="Times New Roman"/>
                        </a:rPr>
                        <a:t> Solution</a:t>
                      </a:r>
                      <a:r>
                        <a:rPr lang="en-US" sz="1200" b="1" dirty="0" smtClean="0">
                          <a:solidFill>
                            <a:schemeClr val="tx1"/>
                          </a:solidFill>
                          <a:latin typeface="Times New Roman"/>
                          <a:ea typeface="Times New Roman"/>
                        </a:rPr>
                        <a:t> #2: </a:t>
                      </a:r>
                      <a:r>
                        <a:rPr lang="en-US" sz="1200" dirty="0" smtClean="0"/>
                        <a:t>Videos created by actual students in their media classes in order to create a monthly video link to email out to community members and relay information about school events, functions, and happenings. Community members and parents can then see them easily on their phones adapting to the 21</a:t>
                      </a:r>
                      <a:r>
                        <a:rPr lang="en-US" sz="1200" baseline="30000" dirty="0" smtClean="0"/>
                        <a:t>st</a:t>
                      </a:r>
                      <a:r>
                        <a:rPr lang="en-US" sz="1200" dirty="0" smtClean="0"/>
                        <a:t> century </a:t>
                      </a:r>
                      <a:endParaRPr lang="en-US" sz="1200" b="1"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300"/>
                        </a:spcBef>
                        <a:spcAft>
                          <a:spcPts val="300"/>
                        </a:spcAft>
                      </a:pPr>
                      <a:r>
                        <a:rPr lang="en-US" sz="1200" dirty="0" smtClean="0">
                          <a:solidFill>
                            <a:schemeClr val="tx1"/>
                          </a:solidFill>
                          <a:latin typeface="Times New Roman"/>
                          <a:ea typeface="Times New Roman"/>
                        </a:rPr>
                        <a:t>Computers, cameras,</a:t>
                      </a:r>
                      <a:r>
                        <a:rPr lang="en-US" sz="1200" baseline="0" dirty="0" smtClean="0">
                          <a:solidFill>
                            <a:schemeClr val="tx1"/>
                          </a:solidFill>
                          <a:latin typeface="Times New Roman"/>
                          <a:ea typeface="Times New Roman"/>
                        </a:rPr>
                        <a:t> microphones, phones</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200" dirty="0" smtClean="0">
                          <a:solidFill>
                            <a:schemeClr val="tx1"/>
                          </a:solidFill>
                          <a:latin typeface="Times New Roman"/>
                          <a:ea typeface="Times New Roman"/>
                        </a:rPr>
                        <a:t>monthly</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200" dirty="0" smtClean="0">
                          <a:solidFill>
                            <a:schemeClr val="tx1"/>
                          </a:solidFill>
                          <a:latin typeface="Times New Roman"/>
                          <a:ea typeface="Times New Roman"/>
                        </a:rPr>
                        <a:t>Administration, students, media personnel</a:t>
                      </a:r>
                      <a:r>
                        <a:rPr lang="en-US" sz="1200" baseline="0" dirty="0" smtClean="0">
                          <a:solidFill>
                            <a:schemeClr val="tx1"/>
                          </a:solidFill>
                          <a:latin typeface="Times New Roman"/>
                          <a:ea typeface="Times New Roman"/>
                        </a:rPr>
                        <a:t> </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200" dirty="0" smtClean="0">
                          <a:solidFill>
                            <a:schemeClr val="tx1"/>
                          </a:solidFill>
                          <a:latin typeface="Times New Roman"/>
                          <a:ea typeface="Times New Roman"/>
                        </a:rPr>
                        <a:t>TBD</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352200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Action Plans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14740229"/>
              </p:ext>
            </p:extLst>
          </p:nvPr>
        </p:nvGraphicFramePr>
        <p:xfrm>
          <a:off x="609600" y="1600200"/>
          <a:ext cx="7696199" cy="4261464"/>
        </p:xfrm>
        <a:graphic>
          <a:graphicData uri="http://schemas.openxmlformats.org/drawingml/2006/table">
            <a:tbl>
              <a:tblPr/>
              <a:tblGrid>
                <a:gridCol w="2947861"/>
                <a:gridCol w="127014"/>
                <a:gridCol w="1520734"/>
                <a:gridCol w="890791"/>
                <a:gridCol w="1143000"/>
                <a:gridCol w="1066799"/>
              </a:tblGrid>
              <a:tr h="1727005">
                <a:tc>
                  <a:txBody>
                    <a:bodyPr/>
                    <a:lstStyle/>
                    <a:p>
                      <a:pPr marL="0" marR="0">
                        <a:spcBef>
                          <a:spcPts val="600"/>
                        </a:spcBef>
                        <a:spcAft>
                          <a:spcPts val="600"/>
                        </a:spcAft>
                      </a:pPr>
                      <a:r>
                        <a:rPr lang="en-US" sz="1200" b="1" dirty="0">
                          <a:solidFill>
                            <a:schemeClr val="tx1"/>
                          </a:solidFill>
                          <a:latin typeface="Times New Roman"/>
                          <a:ea typeface="Times New Roman"/>
                        </a:rPr>
                        <a:t>Long Term Goal(s): </a:t>
                      </a:r>
                      <a:r>
                        <a:rPr lang="en-US" sz="1200" b="0" dirty="0" smtClean="0">
                          <a:solidFill>
                            <a:schemeClr val="tx1"/>
                          </a:solidFill>
                          <a:latin typeface="Times New Roman"/>
                          <a:ea typeface="Times New Roman"/>
                        </a:rPr>
                        <a:t>To connect the parents with the school community and get the parents to care about the education of their child</a:t>
                      </a:r>
                      <a:endParaRPr lang="en-US" sz="1200" b="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spcBef>
                          <a:spcPts val="600"/>
                        </a:spcBef>
                        <a:spcAft>
                          <a:spcPts val="600"/>
                        </a:spcAft>
                      </a:pPr>
                      <a:r>
                        <a:rPr lang="en-US" sz="1200" b="1" dirty="0">
                          <a:solidFill>
                            <a:schemeClr val="tx1"/>
                          </a:solidFill>
                          <a:latin typeface="Times New Roman"/>
                          <a:ea typeface="Times New Roman"/>
                        </a:rPr>
                        <a:t>Challenge </a:t>
                      </a:r>
                      <a:r>
                        <a:rPr lang="en-US" sz="1200" b="1" dirty="0" smtClean="0">
                          <a:solidFill>
                            <a:schemeClr val="tx1"/>
                          </a:solidFill>
                          <a:latin typeface="Times New Roman"/>
                          <a:ea typeface="Times New Roman"/>
                        </a:rPr>
                        <a:t>#2</a:t>
                      </a:r>
                      <a:r>
                        <a:rPr lang="en-US" sz="1200" b="0" dirty="0" smtClean="0">
                          <a:solidFill>
                            <a:schemeClr val="tx1"/>
                          </a:solidFill>
                          <a:latin typeface="Times New Roman"/>
                          <a:ea typeface="Times New Roman"/>
                        </a:rPr>
                        <a:t>: </a:t>
                      </a:r>
                      <a:r>
                        <a:rPr lang="en-US" sz="1200" dirty="0" smtClean="0">
                          <a:solidFill>
                            <a:prstClr val="black"/>
                          </a:solidFill>
                          <a:latin typeface="+mn-lt"/>
                          <a:ea typeface="+mn-ea"/>
                          <a:cs typeface="+mn-cs"/>
                        </a:rPr>
                        <a:t>The parents of the students who are really struggling are the ones that never attend conferences and are hard to get ahold of via phone call and email</a:t>
                      </a:r>
                      <a:br>
                        <a:rPr lang="en-US" sz="1200" dirty="0" smtClean="0">
                          <a:solidFill>
                            <a:prstClr val="black"/>
                          </a:solidFill>
                          <a:latin typeface="+mn-lt"/>
                          <a:ea typeface="+mn-ea"/>
                          <a:cs typeface="+mn-cs"/>
                        </a:rPr>
                      </a:br>
                      <a:r>
                        <a:rPr lang="en-US" sz="1200" dirty="0" smtClean="0"/>
                        <a:t/>
                      </a:r>
                      <a:br>
                        <a:rPr lang="en-US" sz="1200" dirty="0" smtClean="0"/>
                      </a:br>
                      <a:endParaRPr lang="en-US" sz="1200" b="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64961">
                <a:tc gridSpan="2">
                  <a:txBody>
                    <a:bodyPr/>
                    <a:lstStyle/>
                    <a:p>
                      <a:pPr marL="0" marR="0" algn="ctr">
                        <a:spcBef>
                          <a:spcPts val="300"/>
                        </a:spcBef>
                        <a:spcAft>
                          <a:spcPts val="300"/>
                        </a:spcAft>
                      </a:pPr>
                      <a:r>
                        <a:rPr lang="en-US" sz="1200" b="1" dirty="0">
                          <a:solidFill>
                            <a:schemeClr val="tx1"/>
                          </a:solidFill>
                          <a:latin typeface="Times New Roman"/>
                          <a:ea typeface="Times New Roman"/>
                        </a:rPr>
                        <a:t>Planned Work, Activities, and Tasks</a:t>
                      </a:r>
                      <a:endParaRPr lang="en-US" sz="1200" dirty="0">
                        <a:solidFill>
                          <a:schemeClr val="tx1"/>
                        </a:solidFill>
                        <a:latin typeface="Times New Roman"/>
                        <a:ea typeface="Times New Roman"/>
                      </a:endParaRPr>
                    </a:p>
                  </a:txBody>
                  <a:tcPr marL="54381" marR="54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300"/>
                        </a:spcBef>
                        <a:spcAft>
                          <a:spcPts val="300"/>
                        </a:spcAft>
                      </a:pPr>
                      <a:r>
                        <a:rPr lang="en-US" sz="1200" b="1" dirty="0">
                          <a:solidFill>
                            <a:schemeClr val="tx1"/>
                          </a:solidFill>
                          <a:latin typeface="Times New Roman"/>
                          <a:ea typeface="Times New Roman"/>
                        </a:rPr>
                        <a:t>Resources Needed</a:t>
                      </a:r>
                      <a:endParaRPr lang="en-US" sz="1200" dirty="0">
                        <a:solidFill>
                          <a:schemeClr val="tx1"/>
                        </a:solidFill>
                        <a:latin typeface="Times New Roman"/>
                        <a:ea typeface="Times New Roman"/>
                      </a:endParaRPr>
                    </a:p>
                  </a:txBody>
                  <a:tcPr marL="54381" marR="54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200" b="1">
                          <a:solidFill>
                            <a:schemeClr val="tx1"/>
                          </a:solidFill>
                          <a:latin typeface="Times New Roman"/>
                          <a:ea typeface="Times New Roman"/>
                        </a:rPr>
                        <a:t>Timeline</a:t>
                      </a:r>
                      <a:endParaRPr lang="en-US" sz="120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200" b="1" dirty="0" smtClean="0">
                          <a:solidFill>
                            <a:schemeClr val="tx1"/>
                          </a:solidFill>
                          <a:latin typeface="Times New Roman"/>
                          <a:ea typeface="Times New Roman"/>
                        </a:rPr>
                        <a:t>People </a:t>
                      </a:r>
                      <a:r>
                        <a:rPr lang="en-US" sz="1200" b="1" dirty="0">
                          <a:solidFill>
                            <a:schemeClr val="tx1"/>
                          </a:solidFill>
                          <a:latin typeface="Times New Roman"/>
                          <a:ea typeface="Times New Roman"/>
                        </a:rPr>
                        <a:t>Responsible</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200" b="1">
                          <a:solidFill>
                            <a:schemeClr val="tx1"/>
                          </a:solidFill>
                          <a:latin typeface="Times New Roman"/>
                          <a:ea typeface="Times New Roman"/>
                        </a:rPr>
                        <a:t>Evidence of Success</a:t>
                      </a:r>
                      <a:endParaRPr lang="en-US" sz="120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6018">
                <a:tc gridSpan="2">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200" b="1" dirty="0" smtClean="0">
                          <a:solidFill>
                            <a:schemeClr val="tx1"/>
                          </a:solidFill>
                          <a:latin typeface="Times New Roman"/>
                          <a:ea typeface="Times New Roman"/>
                        </a:rPr>
                        <a:t>Research-Based</a:t>
                      </a:r>
                      <a:r>
                        <a:rPr lang="en-US" sz="1200" b="1" baseline="0" dirty="0" smtClean="0">
                          <a:solidFill>
                            <a:schemeClr val="tx1"/>
                          </a:solidFill>
                          <a:latin typeface="Times New Roman"/>
                          <a:ea typeface="Times New Roman"/>
                        </a:rPr>
                        <a:t> Solution</a:t>
                      </a:r>
                      <a:r>
                        <a:rPr lang="en-US" sz="1200" b="1" dirty="0" smtClean="0">
                          <a:solidFill>
                            <a:schemeClr val="tx1"/>
                          </a:solidFill>
                          <a:latin typeface="Times New Roman"/>
                          <a:ea typeface="Times New Roman"/>
                        </a:rPr>
                        <a:t> # 1: </a:t>
                      </a:r>
                      <a:r>
                        <a:rPr lang="en-US" sz="1200" dirty="0" smtClean="0"/>
                        <a:t>Teacher Home Visits: Students that are struggling or need assistance</a:t>
                      </a:r>
                    </a:p>
                    <a:p>
                      <a:pPr marL="0" marR="0">
                        <a:spcBef>
                          <a:spcPts val="300"/>
                        </a:spcBef>
                        <a:spcAft>
                          <a:spcPts val="300"/>
                        </a:spcAft>
                      </a:pPr>
                      <a:r>
                        <a:rPr lang="en-US" sz="1200" dirty="0" smtClean="0">
                          <a:solidFill>
                            <a:schemeClr val="tx1"/>
                          </a:solidFill>
                          <a:latin typeface="Times New Roman"/>
                          <a:ea typeface="Times New Roman"/>
                        </a:rPr>
                        <a:t> </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300"/>
                        </a:spcBef>
                        <a:spcAft>
                          <a:spcPts val="300"/>
                        </a:spcAft>
                      </a:pPr>
                      <a:r>
                        <a:rPr lang="en-US" sz="1200" dirty="0" smtClean="0">
                          <a:solidFill>
                            <a:schemeClr val="tx1"/>
                          </a:solidFill>
                          <a:latin typeface="Times New Roman"/>
                          <a:ea typeface="Times New Roman"/>
                        </a:rPr>
                        <a:t>Teachers, laptop, paper, pencil</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200" dirty="0" smtClean="0">
                          <a:solidFill>
                            <a:schemeClr val="tx1"/>
                          </a:solidFill>
                          <a:latin typeface="Times New Roman"/>
                          <a:ea typeface="Times New Roman"/>
                        </a:rPr>
                        <a:t>once a week</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200" dirty="0" smtClean="0">
                          <a:solidFill>
                            <a:schemeClr val="tx1"/>
                          </a:solidFill>
                          <a:latin typeface="Times New Roman"/>
                          <a:ea typeface="Times New Roman"/>
                        </a:rPr>
                        <a:t>teacher</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200" dirty="0" smtClean="0">
                          <a:solidFill>
                            <a:schemeClr val="tx1"/>
                          </a:solidFill>
                          <a:latin typeface="Times New Roman"/>
                          <a:ea typeface="Times New Roman"/>
                        </a:rPr>
                        <a:t> TBD</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9921">
                <a:tc gridSpan="2">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en-US" sz="1200" b="1" dirty="0" smtClean="0">
                          <a:solidFill>
                            <a:schemeClr val="tx1"/>
                          </a:solidFill>
                          <a:latin typeface="Times New Roman"/>
                          <a:ea typeface="Times New Roman"/>
                        </a:rPr>
                        <a:t>Research-Based</a:t>
                      </a:r>
                      <a:r>
                        <a:rPr lang="en-US" sz="1200" b="1" baseline="0" dirty="0" smtClean="0">
                          <a:solidFill>
                            <a:schemeClr val="tx1"/>
                          </a:solidFill>
                          <a:latin typeface="Times New Roman"/>
                          <a:ea typeface="Times New Roman"/>
                        </a:rPr>
                        <a:t> Solution</a:t>
                      </a:r>
                      <a:r>
                        <a:rPr lang="en-US" sz="1200" b="1" dirty="0" smtClean="0">
                          <a:solidFill>
                            <a:schemeClr val="tx1"/>
                          </a:solidFill>
                          <a:latin typeface="Times New Roman"/>
                          <a:ea typeface="Times New Roman"/>
                        </a:rPr>
                        <a:t> #2</a:t>
                      </a:r>
                      <a:r>
                        <a:rPr lang="en-US" sz="1200" dirty="0" smtClean="0">
                          <a:solidFill>
                            <a:schemeClr val="tx1"/>
                          </a:solidFill>
                          <a:latin typeface="Times New Roman"/>
                          <a:ea typeface="Times New Roman"/>
                        </a:rPr>
                        <a:t>: </a:t>
                      </a:r>
                      <a:r>
                        <a:rPr lang="en-US" sz="1200" dirty="0" smtClean="0"/>
                        <a:t>Family support programs to assist families on how to help their child succeed in school and how to be more involved, parent-to-parent groups, listening to student voices</a:t>
                      </a:r>
                    </a:p>
                    <a:p>
                      <a:pPr marL="0" marR="0">
                        <a:spcBef>
                          <a:spcPts val="300"/>
                        </a:spcBef>
                        <a:spcAft>
                          <a:spcPts val="300"/>
                        </a:spcAft>
                      </a:pP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300"/>
                        </a:spcBef>
                        <a:spcAft>
                          <a:spcPts val="300"/>
                        </a:spcAft>
                      </a:pPr>
                      <a:r>
                        <a:rPr lang="en-US" sz="1200" dirty="0" smtClean="0">
                          <a:solidFill>
                            <a:schemeClr val="tx1"/>
                          </a:solidFill>
                          <a:latin typeface="Times New Roman"/>
                          <a:ea typeface="Times New Roman"/>
                        </a:rPr>
                        <a:t>Textbooks, computers, pencils, pens, cameras, writing pad</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200" dirty="0" smtClean="0">
                          <a:solidFill>
                            <a:schemeClr val="tx1"/>
                          </a:solidFill>
                          <a:latin typeface="Times New Roman"/>
                          <a:ea typeface="Times New Roman"/>
                        </a:rPr>
                        <a:t>once a week</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200" dirty="0" smtClean="0">
                          <a:solidFill>
                            <a:schemeClr val="tx1"/>
                          </a:solidFill>
                          <a:latin typeface="Times New Roman"/>
                          <a:ea typeface="Times New Roman"/>
                        </a:rPr>
                        <a:t>Peer counselor, teacher, social worker, therapist</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200" dirty="0" smtClean="0">
                          <a:solidFill>
                            <a:schemeClr val="tx1"/>
                          </a:solidFill>
                          <a:latin typeface="Times New Roman"/>
                          <a:ea typeface="Times New Roman"/>
                        </a:rPr>
                        <a:t>TBD</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522675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Action Plans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6092636"/>
              </p:ext>
            </p:extLst>
          </p:nvPr>
        </p:nvGraphicFramePr>
        <p:xfrm>
          <a:off x="457200" y="1600200"/>
          <a:ext cx="7696199" cy="4579761"/>
        </p:xfrm>
        <a:graphic>
          <a:graphicData uri="http://schemas.openxmlformats.org/drawingml/2006/table">
            <a:tbl>
              <a:tblPr/>
              <a:tblGrid>
                <a:gridCol w="2947861"/>
                <a:gridCol w="127014"/>
                <a:gridCol w="1520734"/>
                <a:gridCol w="890791"/>
                <a:gridCol w="1143000"/>
                <a:gridCol w="1066799"/>
              </a:tblGrid>
              <a:tr h="1219200">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US" sz="1200" b="1" dirty="0">
                          <a:solidFill>
                            <a:schemeClr val="tx1"/>
                          </a:solidFill>
                          <a:latin typeface="Times New Roman"/>
                          <a:ea typeface="Times New Roman"/>
                        </a:rPr>
                        <a:t>Long Term Goal(s): </a:t>
                      </a:r>
                      <a:r>
                        <a:rPr lang="en-US" sz="1200" b="0" dirty="0" smtClean="0">
                          <a:solidFill>
                            <a:schemeClr val="tx1"/>
                          </a:solidFill>
                          <a:latin typeface="Times New Roman"/>
                          <a:ea typeface="Times New Roman"/>
                        </a:rPr>
                        <a:t>To connect the parents with the school community and get the parents to care about the education of their child</a:t>
                      </a:r>
                    </a:p>
                    <a:p>
                      <a:pPr marL="0" marR="0">
                        <a:spcBef>
                          <a:spcPts val="600"/>
                        </a:spcBef>
                        <a:spcAft>
                          <a:spcPts val="600"/>
                        </a:spcAft>
                      </a:pPr>
                      <a:endParaRPr lang="en-US" sz="1200" b="1"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spcBef>
                          <a:spcPts val="600"/>
                        </a:spcBef>
                        <a:spcAft>
                          <a:spcPts val="600"/>
                        </a:spcAft>
                      </a:pPr>
                      <a:r>
                        <a:rPr lang="en-US" sz="1200" b="1" dirty="0">
                          <a:solidFill>
                            <a:schemeClr val="tx1"/>
                          </a:solidFill>
                          <a:latin typeface="Times New Roman"/>
                          <a:ea typeface="Times New Roman"/>
                        </a:rPr>
                        <a:t>Challenge </a:t>
                      </a:r>
                      <a:r>
                        <a:rPr lang="en-US" sz="1200" b="1" dirty="0" smtClean="0">
                          <a:solidFill>
                            <a:schemeClr val="tx1"/>
                          </a:solidFill>
                          <a:latin typeface="Times New Roman"/>
                          <a:ea typeface="Times New Roman"/>
                        </a:rPr>
                        <a:t>#3</a:t>
                      </a:r>
                      <a:r>
                        <a:rPr lang="en-US" sz="1200" b="0" dirty="0" smtClean="0">
                          <a:solidFill>
                            <a:schemeClr val="tx1"/>
                          </a:solidFill>
                          <a:latin typeface="Times New Roman"/>
                          <a:ea typeface="Times New Roman"/>
                        </a:rPr>
                        <a:t>: </a:t>
                      </a:r>
                      <a:r>
                        <a:rPr lang="en-US" sz="1200" dirty="0" smtClean="0">
                          <a:solidFill>
                            <a:prstClr val="black"/>
                          </a:solidFill>
                          <a:latin typeface="+mn-lt"/>
                        </a:rPr>
                        <a:t>Parental involvement ends after their ninth grade year. There is minimal parental involvement after that.</a:t>
                      </a:r>
                      <a:r>
                        <a:rPr lang="en-US" sz="1200" dirty="0" smtClean="0"/>
                        <a:t/>
                      </a:r>
                      <a:br>
                        <a:rPr lang="en-US" sz="1200" dirty="0" smtClean="0"/>
                      </a:br>
                      <a:endParaRPr lang="en-US" sz="1200" b="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64961">
                <a:tc gridSpan="2">
                  <a:txBody>
                    <a:bodyPr/>
                    <a:lstStyle/>
                    <a:p>
                      <a:pPr marL="0" marR="0" algn="ctr">
                        <a:spcBef>
                          <a:spcPts val="300"/>
                        </a:spcBef>
                        <a:spcAft>
                          <a:spcPts val="300"/>
                        </a:spcAft>
                      </a:pPr>
                      <a:r>
                        <a:rPr lang="en-US" sz="1200" b="1" dirty="0">
                          <a:solidFill>
                            <a:schemeClr val="tx1"/>
                          </a:solidFill>
                          <a:latin typeface="Times New Roman"/>
                          <a:ea typeface="Times New Roman"/>
                        </a:rPr>
                        <a:t>Planned Work, Activities, and Tasks</a:t>
                      </a:r>
                      <a:endParaRPr lang="en-US" sz="1200" dirty="0">
                        <a:solidFill>
                          <a:schemeClr val="tx1"/>
                        </a:solidFill>
                        <a:latin typeface="Times New Roman"/>
                        <a:ea typeface="Times New Roman"/>
                      </a:endParaRPr>
                    </a:p>
                  </a:txBody>
                  <a:tcPr marL="54381" marR="54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300"/>
                        </a:spcBef>
                        <a:spcAft>
                          <a:spcPts val="300"/>
                        </a:spcAft>
                      </a:pPr>
                      <a:r>
                        <a:rPr lang="en-US" sz="1200" b="1" dirty="0">
                          <a:solidFill>
                            <a:schemeClr val="tx1"/>
                          </a:solidFill>
                          <a:latin typeface="Times New Roman"/>
                          <a:ea typeface="Times New Roman"/>
                        </a:rPr>
                        <a:t>Resources Needed</a:t>
                      </a:r>
                      <a:endParaRPr lang="en-US" sz="1200" dirty="0">
                        <a:solidFill>
                          <a:schemeClr val="tx1"/>
                        </a:solidFill>
                        <a:latin typeface="Times New Roman"/>
                        <a:ea typeface="Times New Roman"/>
                      </a:endParaRPr>
                    </a:p>
                  </a:txBody>
                  <a:tcPr marL="54381" marR="543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200" b="1">
                          <a:solidFill>
                            <a:schemeClr val="tx1"/>
                          </a:solidFill>
                          <a:latin typeface="Times New Roman"/>
                          <a:ea typeface="Times New Roman"/>
                        </a:rPr>
                        <a:t>Timeline</a:t>
                      </a:r>
                      <a:endParaRPr lang="en-US" sz="120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200" b="1" dirty="0" smtClean="0">
                          <a:solidFill>
                            <a:schemeClr val="tx1"/>
                          </a:solidFill>
                          <a:latin typeface="Times New Roman"/>
                          <a:ea typeface="Times New Roman"/>
                        </a:rPr>
                        <a:t>People </a:t>
                      </a:r>
                      <a:r>
                        <a:rPr lang="en-US" sz="1200" b="1" dirty="0">
                          <a:solidFill>
                            <a:schemeClr val="tx1"/>
                          </a:solidFill>
                          <a:latin typeface="Times New Roman"/>
                          <a:ea typeface="Times New Roman"/>
                        </a:rPr>
                        <a:t>Responsible</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200" b="1">
                          <a:solidFill>
                            <a:schemeClr val="tx1"/>
                          </a:solidFill>
                          <a:latin typeface="Times New Roman"/>
                          <a:ea typeface="Times New Roman"/>
                        </a:rPr>
                        <a:t>Evidence of Success</a:t>
                      </a:r>
                      <a:endParaRPr lang="en-US" sz="120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6018">
                <a:tc gridSpan="2">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200" b="1" dirty="0" smtClean="0">
                          <a:solidFill>
                            <a:schemeClr val="tx1"/>
                          </a:solidFill>
                          <a:latin typeface="Times New Roman"/>
                          <a:ea typeface="Times New Roman"/>
                        </a:rPr>
                        <a:t>Research-Based</a:t>
                      </a:r>
                      <a:r>
                        <a:rPr lang="en-US" sz="1200" b="1" baseline="0" dirty="0" smtClean="0">
                          <a:solidFill>
                            <a:schemeClr val="tx1"/>
                          </a:solidFill>
                          <a:latin typeface="Times New Roman"/>
                          <a:ea typeface="Times New Roman"/>
                        </a:rPr>
                        <a:t> Solution</a:t>
                      </a:r>
                      <a:r>
                        <a:rPr lang="en-US" sz="1200" b="1" dirty="0" smtClean="0">
                          <a:solidFill>
                            <a:schemeClr val="tx1"/>
                          </a:solidFill>
                          <a:latin typeface="Times New Roman"/>
                          <a:ea typeface="Times New Roman"/>
                        </a:rPr>
                        <a:t> # 1: </a:t>
                      </a:r>
                      <a:r>
                        <a:rPr lang="en-US" sz="1200" dirty="0" smtClean="0"/>
                        <a:t>Parent and student pick up of report cards. If students want to determine what their grades are, both the parent and the student are responsible for coming to school and  picking up the grades of the student. This forces the parents to be a part of their child’s education</a:t>
                      </a:r>
                    </a:p>
                    <a:p>
                      <a:pPr marL="0" marR="0">
                        <a:spcBef>
                          <a:spcPts val="300"/>
                        </a:spcBef>
                        <a:spcAft>
                          <a:spcPts val="300"/>
                        </a:spcAft>
                      </a:pPr>
                      <a:endParaRPr lang="en-US" sz="1200" b="1"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300"/>
                        </a:spcBef>
                        <a:spcAft>
                          <a:spcPts val="300"/>
                        </a:spcAft>
                      </a:pPr>
                      <a:r>
                        <a:rPr lang="en-US" sz="1200" dirty="0" smtClean="0">
                          <a:solidFill>
                            <a:schemeClr val="tx1"/>
                          </a:solidFill>
                          <a:latin typeface="Times New Roman"/>
                          <a:ea typeface="Times New Roman"/>
                        </a:rPr>
                        <a:t>Paper/computer</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200" dirty="0" smtClean="0">
                          <a:solidFill>
                            <a:schemeClr val="tx1"/>
                          </a:solidFill>
                          <a:latin typeface="Times New Roman"/>
                          <a:ea typeface="Times New Roman"/>
                        </a:rPr>
                        <a:t>At the end of semester</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200" dirty="0" smtClean="0">
                          <a:solidFill>
                            <a:schemeClr val="tx1"/>
                          </a:solidFill>
                          <a:latin typeface="Times New Roman"/>
                          <a:ea typeface="Times New Roman"/>
                        </a:rPr>
                        <a:t>Administration, teacher</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200" dirty="0" smtClean="0">
                          <a:solidFill>
                            <a:schemeClr val="tx1"/>
                          </a:solidFill>
                          <a:latin typeface="Times New Roman"/>
                          <a:ea typeface="Times New Roman"/>
                        </a:rPr>
                        <a:t> TBD</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9921">
                <a:tc gridSpan="2">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200" b="1" dirty="0" smtClean="0">
                          <a:solidFill>
                            <a:schemeClr val="tx1"/>
                          </a:solidFill>
                          <a:latin typeface="Times New Roman"/>
                          <a:ea typeface="Times New Roman"/>
                        </a:rPr>
                        <a:t>Research-Based</a:t>
                      </a:r>
                      <a:r>
                        <a:rPr lang="en-US" sz="1200" b="1" baseline="0" dirty="0" smtClean="0">
                          <a:solidFill>
                            <a:schemeClr val="tx1"/>
                          </a:solidFill>
                          <a:latin typeface="Times New Roman"/>
                          <a:ea typeface="Times New Roman"/>
                        </a:rPr>
                        <a:t> Solution</a:t>
                      </a:r>
                      <a:r>
                        <a:rPr lang="en-US" sz="1200" b="1" dirty="0" smtClean="0">
                          <a:solidFill>
                            <a:schemeClr val="tx1"/>
                          </a:solidFill>
                          <a:latin typeface="Times New Roman"/>
                          <a:ea typeface="Times New Roman"/>
                        </a:rPr>
                        <a:t> #2: </a:t>
                      </a:r>
                      <a:r>
                        <a:rPr lang="en-US" sz="1200" dirty="0" smtClean="0"/>
                        <a:t>Paper/online calendars with weekly activities, aligned with school curriculum, for parents and students to complete together, requiring a parent signature for proof of completion</a:t>
                      </a:r>
                    </a:p>
                    <a:p>
                      <a:pPr marL="0" marR="0">
                        <a:spcBef>
                          <a:spcPts val="300"/>
                        </a:spcBef>
                        <a:spcAft>
                          <a:spcPts val="300"/>
                        </a:spcAft>
                      </a:pPr>
                      <a:endParaRPr lang="en-US" sz="1200" b="1"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300"/>
                        </a:spcBef>
                        <a:spcAft>
                          <a:spcPts val="300"/>
                        </a:spcAft>
                      </a:pPr>
                      <a:r>
                        <a:rPr lang="en-US" sz="1200" dirty="0" smtClean="0">
                          <a:solidFill>
                            <a:schemeClr val="tx1"/>
                          </a:solidFill>
                          <a:latin typeface="Times New Roman"/>
                          <a:ea typeface="Times New Roman"/>
                        </a:rPr>
                        <a:t>Textbook, online textbook, computer, phone,</a:t>
                      </a:r>
                      <a:r>
                        <a:rPr lang="en-US" sz="1200" baseline="0" dirty="0" smtClean="0">
                          <a:solidFill>
                            <a:schemeClr val="tx1"/>
                          </a:solidFill>
                          <a:latin typeface="Times New Roman"/>
                          <a:ea typeface="Times New Roman"/>
                        </a:rPr>
                        <a:t> paper, pens/pencil</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200" dirty="0" smtClean="0">
                          <a:solidFill>
                            <a:schemeClr val="tx1"/>
                          </a:solidFill>
                          <a:latin typeface="Times New Roman"/>
                          <a:ea typeface="Times New Roman"/>
                        </a:rPr>
                        <a:t>Every day</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200" dirty="0" smtClean="0">
                          <a:solidFill>
                            <a:schemeClr val="tx1"/>
                          </a:solidFill>
                          <a:latin typeface="Times New Roman"/>
                          <a:ea typeface="Times New Roman"/>
                        </a:rPr>
                        <a:t>Teacher, parent,</a:t>
                      </a:r>
                      <a:r>
                        <a:rPr lang="en-US" sz="1200" baseline="0" dirty="0" smtClean="0">
                          <a:solidFill>
                            <a:schemeClr val="tx1"/>
                          </a:solidFill>
                          <a:latin typeface="Times New Roman"/>
                          <a:ea typeface="Times New Roman"/>
                        </a:rPr>
                        <a:t> student, administration, curriculum director</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200" dirty="0" smtClean="0">
                          <a:solidFill>
                            <a:schemeClr val="tx1"/>
                          </a:solidFill>
                          <a:latin typeface="Times New Roman"/>
                          <a:ea typeface="Times New Roman"/>
                        </a:rPr>
                        <a:t>TBD</a:t>
                      </a:r>
                      <a:endParaRPr lang="en-US" sz="1200" dirty="0">
                        <a:solidFill>
                          <a:schemeClr val="tx1"/>
                        </a:solidFill>
                        <a:latin typeface="Times New Roman"/>
                        <a:ea typeface="Times New Roman"/>
                      </a:endParaRPr>
                    </a:p>
                  </a:txBody>
                  <a:tcPr marL="54381" marR="54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35220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lstStyle/>
          <a:p>
            <a:r>
              <a:rPr lang="en-US" dirty="0" smtClean="0"/>
              <a:t>Interviews</a:t>
            </a:r>
            <a:endParaRPr lang="en-US" dirty="0"/>
          </a:p>
        </p:txBody>
      </p:sp>
      <p:sp>
        <p:nvSpPr>
          <p:cNvPr id="3" name="Content Placeholder 2"/>
          <p:cNvSpPr>
            <a:spLocks noGrp="1"/>
          </p:cNvSpPr>
          <p:nvPr>
            <p:ph idx="1"/>
          </p:nvPr>
        </p:nvSpPr>
        <p:spPr>
          <a:xfrm>
            <a:off x="533400" y="1828800"/>
            <a:ext cx="8077200" cy="4038600"/>
          </a:xfrm>
        </p:spPr>
        <p:txBody>
          <a:bodyPr>
            <a:normAutofit fontScale="70000" lnSpcReduction="20000"/>
          </a:bodyPr>
          <a:lstStyle/>
          <a:p>
            <a:r>
              <a:rPr lang="en-US" dirty="0" smtClean="0"/>
              <a:t>Interviews were completed between September 2016-November 2016.</a:t>
            </a:r>
          </a:p>
          <a:p>
            <a:r>
              <a:rPr lang="en-US" dirty="0" smtClean="0"/>
              <a:t>Below is a list of the people interviewed for this “School Community Relations Audit Project.”</a:t>
            </a:r>
          </a:p>
          <a:p>
            <a:pPr lvl="1"/>
            <a:r>
              <a:rPr lang="en-US" dirty="0" smtClean="0"/>
              <a:t>Mr. Popovich (assistant principal)</a:t>
            </a:r>
          </a:p>
          <a:p>
            <a:pPr lvl="1"/>
            <a:r>
              <a:rPr lang="en-US" dirty="0" smtClean="0"/>
              <a:t>Mrs. Butler (teacher)</a:t>
            </a:r>
          </a:p>
          <a:p>
            <a:pPr lvl="1"/>
            <a:r>
              <a:rPr lang="en-US" dirty="0" smtClean="0"/>
              <a:t>Ms. Drain (teacher)</a:t>
            </a:r>
          </a:p>
          <a:p>
            <a:pPr lvl="1"/>
            <a:r>
              <a:rPr lang="en-US" dirty="0" smtClean="0"/>
              <a:t>Mr. Silverthorn (assistant principal)</a:t>
            </a:r>
          </a:p>
          <a:p>
            <a:pPr lvl="1"/>
            <a:r>
              <a:rPr lang="en-US" dirty="0" smtClean="0"/>
              <a:t>Mrs. Pendleton (secretary/community member/parent)</a:t>
            </a:r>
          </a:p>
          <a:p>
            <a:pPr lvl="1"/>
            <a:r>
              <a:rPr lang="en-US" dirty="0" smtClean="0"/>
              <a:t>Mrs. Littler (Intervention Specialist)</a:t>
            </a:r>
          </a:p>
          <a:p>
            <a:pPr lvl="1"/>
            <a:r>
              <a:rPr lang="en-US" dirty="0" smtClean="0"/>
              <a:t>Mr. Fruscella (School Resource Officer)</a:t>
            </a:r>
          </a:p>
          <a:p>
            <a:pPr lvl="1"/>
            <a:r>
              <a:rPr lang="en-US" dirty="0" smtClean="0"/>
              <a:t>Mrs. Tulino-Bell (social worker/therapist)</a:t>
            </a:r>
          </a:p>
          <a:p>
            <a:pPr lvl="1"/>
            <a:r>
              <a:rPr lang="en-US" dirty="0" smtClean="0"/>
              <a:t>Mrs. Zimmerman (secretary/community member/parent)</a:t>
            </a:r>
          </a:p>
          <a:p>
            <a:pPr lvl="1"/>
            <a:r>
              <a:rPr lang="en-US" dirty="0" smtClean="0"/>
              <a:t>Student 1</a:t>
            </a:r>
          </a:p>
          <a:p>
            <a:pPr lvl="1"/>
            <a:r>
              <a:rPr lang="en-US" dirty="0" smtClean="0"/>
              <a:t>Student 2</a:t>
            </a:r>
          </a:p>
          <a:p>
            <a:pPr marL="411480" lvl="1" indent="0">
              <a:buNone/>
            </a:pPr>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a:p>
        </p:txBody>
      </p:sp>
      <p:sp>
        <p:nvSpPr>
          <p:cNvPr id="4" name="TextBox 3"/>
          <p:cNvSpPr txBox="1"/>
          <p:nvPr/>
        </p:nvSpPr>
        <p:spPr>
          <a:xfrm>
            <a:off x="3124200" y="1524000"/>
            <a:ext cx="3200400" cy="369332"/>
          </a:xfrm>
          <a:prstGeom prst="rect">
            <a:avLst/>
          </a:prstGeom>
          <a:noFill/>
        </p:spPr>
        <p:txBody>
          <a:bodyPr wrap="square" rtlCol="0">
            <a:spAutoFit/>
          </a:bodyPr>
          <a:lstStyle/>
          <a:p>
            <a:r>
              <a:rPr lang="en-US" dirty="0" smtClean="0">
                <a:hlinkClick r:id="rId2" action="ppaction://hlinkfile"/>
              </a:rPr>
              <a:t>Interview questions</a:t>
            </a:r>
            <a:endParaRPr lang="en-US" dirty="0"/>
          </a:p>
        </p:txBody>
      </p:sp>
      <p:sp>
        <p:nvSpPr>
          <p:cNvPr id="5" name="Title 1"/>
          <p:cNvSpPr txBox="1">
            <a:spLocks/>
          </p:cNvSpPr>
          <p:nvPr/>
        </p:nvSpPr>
        <p:spPr>
          <a:xfrm>
            <a:off x="762000" y="5715000"/>
            <a:ext cx="6705600" cy="685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2"/>
                </a:solidFill>
                <a:effectLst/>
                <a:uLnTx/>
                <a:uFillTx/>
                <a:latin typeface="+mj-lt"/>
                <a:ea typeface="+mj-ea"/>
                <a:cs typeface="+mj-cs"/>
              </a:rPr>
              <a:t>Summary of all Interviews </a:t>
            </a:r>
            <a:endParaRPr kumimoji="0" lang="en-US" sz="2800" b="0" i="0" u="none" strike="noStrike" kern="1200" cap="none" spc="0" normalizeH="0" baseline="0" noProof="0" dirty="0">
              <a:ln>
                <a:noFill/>
              </a:ln>
              <a:solidFill>
                <a:schemeClr val="tx2"/>
              </a:solidFill>
              <a:effectLst/>
              <a:uLnTx/>
              <a:uFillTx/>
              <a:latin typeface="+mj-lt"/>
              <a:ea typeface="+mj-ea"/>
              <a:cs typeface="+mj-cs"/>
            </a:endParaRPr>
          </a:p>
        </p:txBody>
      </p:sp>
      <p:sp>
        <p:nvSpPr>
          <p:cNvPr id="6" name="Right Arrow 5"/>
          <p:cNvSpPr/>
          <p:nvPr/>
        </p:nvSpPr>
        <p:spPr>
          <a:xfrm>
            <a:off x="5334000" y="5867400"/>
            <a:ext cx="1219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89574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Reflection</a:t>
            </a:r>
            <a:endParaRPr lang="en-US" dirty="0"/>
          </a:p>
        </p:txBody>
      </p:sp>
      <p:sp>
        <p:nvSpPr>
          <p:cNvPr id="3" name="Content Placeholder 2"/>
          <p:cNvSpPr>
            <a:spLocks noGrp="1"/>
          </p:cNvSpPr>
          <p:nvPr>
            <p:ph idx="1"/>
          </p:nvPr>
        </p:nvSpPr>
        <p:spPr>
          <a:xfrm>
            <a:off x="457200" y="1524000"/>
            <a:ext cx="8229600" cy="4800600"/>
          </a:xfrm>
        </p:spPr>
        <p:txBody>
          <a:bodyPr>
            <a:normAutofit/>
          </a:bodyPr>
          <a:lstStyle/>
          <a:p>
            <a:r>
              <a:rPr lang="en-US" sz="1700" dirty="0" smtClean="0"/>
              <a:t>This project was really great because it made me and a few other members of the school community realize some of the things the district is doing wrong in regards to communicating with the community. I had no idea that some of the information being communicated to the members of the city weren’t being clearly relayed. I was able to understand why some of the students who are struggling, their parents are not as involved as they should be. Many parents have to work long hours to be able to provide for their families and therefore do not pay much attention to the needs of their children, rather let the school handle the educational responsibilities. </a:t>
            </a:r>
          </a:p>
          <a:p>
            <a:r>
              <a:rPr lang="en-US" sz="1700" dirty="0" smtClean="0"/>
              <a:t>I have done inquiry-based work now several times and have realized the benefits of interviewing the community, doing research first and then come up with some solutions to any challenges. The process is time consuming and hard at times but worth it in the end when members of the school community can visibly see the research. Research states that there is minimal parent involvement once their children enters high school. It also states that while schools attempt to communicate important information to the community, it may not always be clear and concise. Members were appreciative of the work that I completed </a:t>
            </a:r>
            <a:endParaRPr lang="en-US" sz="1700" dirty="0"/>
          </a:p>
        </p:txBody>
      </p:sp>
    </p:spTree>
    <p:extLst>
      <p:ext uri="{BB962C8B-B14F-4D97-AF65-F5344CB8AC3E}">
        <p14:creationId xmlns:p14="http://schemas.microsoft.com/office/powerpoint/2010/main" val="6176944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Reflection</a:t>
            </a:r>
            <a:endParaRPr lang="en-US" dirty="0"/>
          </a:p>
        </p:txBody>
      </p:sp>
      <p:sp>
        <p:nvSpPr>
          <p:cNvPr id="3" name="Content Placeholder 2"/>
          <p:cNvSpPr>
            <a:spLocks noGrp="1"/>
          </p:cNvSpPr>
          <p:nvPr>
            <p:ph idx="1"/>
          </p:nvPr>
        </p:nvSpPr>
        <p:spPr>
          <a:xfrm>
            <a:off x="457200" y="1524000"/>
            <a:ext cx="8229600" cy="4953000"/>
          </a:xfrm>
        </p:spPr>
        <p:txBody>
          <a:bodyPr>
            <a:noAutofit/>
          </a:bodyPr>
          <a:lstStyle/>
          <a:p>
            <a:r>
              <a:rPr lang="en-US" sz="1600" dirty="0" smtClean="0"/>
              <a:t>I realized so many things throughout this experience. It goes back to previous projects and the idea that the mission and vision of the school is not that clear. Many members do not know what they are for our school district. And if teachers don’t know, how will the community know? It is important to establish those visions and missions and be able to include families and students in the decision-making process. Families pay taxes and support the educational process and in turn, we should be able to communicate the happenings within the school community. If parents do not know, and community members, there goes the support system. </a:t>
            </a:r>
          </a:p>
          <a:p>
            <a:r>
              <a:rPr lang="en-US" sz="1600" dirty="0" smtClean="0"/>
              <a:t>I researched and found a lot of date from prior semesters and online and created some unique research-based solutions on my own. I relayed that information to the team and they were extremely appreciative and supportive of my work. They want to see if we can implement some of those solutions in the future.</a:t>
            </a:r>
          </a:p>
          <a:p>
            <a:r>
              <a:rPr lang="en-US" sz="1600" dirty="0" smtClean="0"/>
              <a:t>I learned that all three parties (parents, community, teachers)  have got to work together to achieve the common goal of educating the students. I learned that parents play a big role in the education aspect and educators have got to make sure we include the parents. As educators and future administrators, we have got to relay information clearly to the community and parents. I realized that I can get better at that and therefore I have created a website where parents can go and look at the week-to-week syllabus of all my classes. I have also made sure to communicate with parents more often via phone calls to keep them up-to-date of the happenings in school. Nevertheless, I can be better at that.</a:t>
            </a:r>
            <a:endParaRPr lang="en-US" sz="1600" dirty="0"/>
          </a:p>
        </p:txBody>
      </p:sp>
    </p:spTree>
    <p:extLst>
      <p:ext uri="{BB962C8B-B14F-4D97-AF65-F5344CB8AC3E}">
        <p14:creationId xmlns:p14="http://schemas.microsoft.com/office/powerpoint/2010/main" val="6176944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57200"/>
          </a:xfrm>
        </p:spPr>
        <p:txBody>
          <a:bodyPr>
            <a:normAutofit fontScale="90000"/>
          </a:bodyPr>
          <a:lstStyle/>
          <a:p>
            <a:r>
              <a:rPr lang="en-US" dirty="0" smtClean="0"/>
              <a:t>References</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219200"/>
            <a:ext cx="7977241"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91185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57200"/>
          </a:xfrm>
        </p:spPr>
        <p:txBody>
          <a:bodyPr>
            <a:normAutofit fontScale="90000"/>
          </a:bodyPr>
          <a:lstStyle/>
          <a:p>
            <a:r>
              <a:rPr lang="en-US" dirty="0" smtClean="0"/>
              <a:t>References</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371600"/>
            <a:ext cx="80772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45525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fontScale="90000"/>
          </a:bodyPr>
          <a:lstStyle/>
          <a:p>
            <a:r>
              <a:rPr lang="en-US" dirty="0" smtClean="0"/>
              <a:t>School Community Relations Team Rubric Scores</a:t>
            </a:r>
            <a:endParaRPr lang="en-US" dirty="0"/>
          </a:p>
        </p:txBody>
      </p:sp>
      <p:sp>
        <p:nvSpPr>
          <p:cNvPr id="3" name="Content Placeholder 2"/>
          <p:cNvSpPr>
            <a:spLocks noGrp="1"/>
          </p:cNvSpPr>
          <p:nvPr>
            <p:ph idx="1"/>
          </p:nvPr>
        </p:nvSpPr>
        <p:spPr>
          <a:xfrm>
            <a:off x="457200" y="1981200"/>
            <a:ext cx="8229600" cy="1371600"/>
          </a:xfrm>
        </p:spPr>
        <p:txBody>
          <a:bodyPr/>
          <a:lstStyle/>
          <a:p>
            <a:r>
              <a:rPr lang="en-US" dirty="0" smtClean="0">
                <a:hlinkClick r:id="rId2" action="ppaction://hlinkfile"/>
              </a:rPr>
              <a:t>rubrics with scores and signatures.pdf</a:t>
            </a:r>
            <a:endParaRPr lang="en-US" dirty="0"/>
          </a:p>
        </p:txBody>
      </p:sp>
    </p:spTree>
    <p:extLst>
      <p:ext uri="{BB962C8B-B14F-4D97-AF65-F5344CB8AC3E}">
        <p14:creationId xmlns:p14="http://schemas.microsoft.com/office/powerpoint/2010/main" val="3792558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Alex Popovich (Assistant Principal)</a:t>
            </a:r>
            <a:endParaRPr lang="en-US" dirty="0"/>
          </a:p>
        </p:txBody>
      </p:sp>
      <p:sp>
        <p:nvSpPr>
          <p:cNvPr id="3" name="Content Placeholder 2"/>
          <p:cNvSpPr>
            <a:spLocks noGrp="1"/>
          </p:cNvSpPr>
          <p:nvPr>
            <p:ph idx="1"/>
          </p:nvPr>
        </p:nvSpPr>
        <p:spPr>
          <a:xfrm>
            <a:off x="457200" y="1447800"/>
            <a:ext cx="8229600" cy="4648200"/>
          </a:xfrm>
        </p:spPr>
        <p:txBody>
          <a:bodyPr>
            <a:normAutofit lnSpcReduction="10000"/>
          </a:bodyPr>
          <a:lstStyle/>
          <a:p>
            <a:r>
              <a:rPr lang="en-US" sz="1700" dirty="0" smtClean="0"/>
              <a:t>Mr. Popovich is an assistant principal at the high school. Similar to Mr. Silverthorn, he taught for a few years before he entered administration. Mr. Popovich identifies the district as a very diverse community with a range of student racial, socioeconomic and academic makeups. He mentions that the community supports the schools and backs levies to keep the schools at a competitive level. Mr. Popovich talks about senior citizen involvement throughout the year as a means of community relations. He mentions that the school district does a commendable job of relaying information in all ways to the community. The only problem is that the community sometimes doesn’t listen, read, or pay attention to the information being relayed to them. Later on, he points out how home visits are not needed as there is no reason to infiltrate the home life anymore, honoring their privacy. Another important piece of information he mentions is how parent involvement usually decreases mightily after their children’s ninth grade year. Mr. Popovich is heavily involved in the school community being a part of many committees and participating in forums throughout the year to promote community relations. He believes the district does a great job with that.  </a:t>
            </a:r>
          </a:p>
          <a:p>
            <a:endParaRPr lang="en-US" sz="1700" dirty="0"/>
          </a:p>
          <a:p>
            <a:r>
              <a:rPr lang="en-US" sz="1700" dirty="0" smtClean="0">
                <a:hlinkClick r:id="rId2" action="ppaction://hlinkfile"/>
              </a:rPr>
              <a:t>Alex Popovich answers</a:t>
            </a:r>
            <a:endParaRPr lang="en-US" sz="1700" dirty="0"/>
          </a:p>
        </p:txBody>
      </p:sp>
    </p:spTree>
    <p:extLst>
      <p:ext uri="{BB962C8B-B14F-4D97-AF65-F5344CB8AC3E}">
        <p14:creationId xmlns:p14="http://schemas.microsoft.com/office/powerpoint/2010/main" val="3585633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Allison Butler (Spanish Teacher)</a:t>
            </a:r>
            <a:endParaRPr lang="en-US" dirty="0"/>
          </a:p>
        </p:txBody>
      </p:sp>
      <p:sp>
        <p:nvSpPr>
          <p:cNvPr id="3" name="Content Placeholder 2"/>
          <p:cNvSpPr>
            <a:spLocks noGrp="1"/>
          </p:cNvSpPr>
          <p:nvPr>
            <p:ph idx="1"/>
          </p:nvPr>
        </p:nvSpPr>
        <p:spPr>
          <a:xfrm>
            <a:off x="457200" y="1828800"/>
            <a:ext cx="8229600" cy="4325112"/>
          </a:xfrm>
        </p:spPr>
        <p:txBody>
          <a:bodyPr>
            <a:normAutofit/>
          </a:bodyPr>
          <a:lstStyle/>
          <a:p>
            <a:r>
              <a:rPr lang="en-US" sz="1700" dirty="0" smtClean="0"/>
              <a:t>Mrs. Butler is a Spanish teacher at the school. She identifies Twinsburg as very diverse, supportive, community especially of the education. Mrs. Butler states that there are numerous community forums where community members attend and state their concerns. Nevertheless, those concerns may not always be addressed. She also stated that there was a blue ribbon committee that was formed to strengthen the school-community relations, yet not much activity takes place. The school community relays information to the public via school website, emails, letters, blackboard connect among other avenues. However, some of the information is not clear and readily available. Mrs. Butler does not do home visits and is not sure that home visits are allowed in our school, yet believes that the school psychologists may go on home visits.  She believes that the school attempts to reach out to all subgroups.</a:t>
            </a:r>
          </a:p>
          <a:p>
            <a:endParaRPr lang="en-US" sz="1700" dirty="0"/>
          </a:p>
          <a:p>
            <a:r>
              <a:rPr lang="en-US" sz="1700" dirty="0" smtClean="0">
                <a:hlinkClick r:id="rId2" action="ppaction://hlinkfile"/>
              </a:rPr>
              <a:t>Allison Butler answers</a:t>
            </a:r>
            <a:endParaRPr lang="en-US" sz="1700" dirty="0"/>
          </a:p>
        </p:txBody>
      </p:sp>
    </p:spTree>
    <p:extLst>
      <p:ext uri="{BB962C8B-B14F-4D97-AF65-F5344CB8AC3E}">
        <p14:creationId xmlns:p14="http://schemas.microsoft.com/office/powerpoint/2010/main" val="3136960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Nancy Drain (Spanish Teacher)</a:t>
            </a:r>
            <a:endParaRPr lang="en-US" dirty="0"/>
          </a:p>
        </p:txBody>
      </p:sp>
      <p:sp>
        <p:nvSpPr>
          <p:cNvPr id="3" name="Content Placeholder 2"/>
          <p:cNvSpPr>
            <a:spLocks noGrp="1"/>
          </p:cNvSpPr>
          <p:nvPr>
            <p:ph idx="1"/>
          </p:nvPr>
        </p:nvSpPr>
        <p:spPr>
          <a:xfrm>
            <a:off x="457200" y="1447800"/>
            <a:ext cx="8229600" cy="4325112"/>
          </a:xfrm>
        </p:spPr>
        <p:txBody>
          <a:bodyPr>
            <a:normAutofit fontScale="92500"/>
          </a:bodyPr>
          <a:lstStyle/>
          <a:p>
            <a:pPr lvl="0">
              <a:buClr>
                <a:srgbClr val="9BBB59"/>
              </a:buClr>
            </a:pPr>
            <a:r>
              <a:rPr lang="en-US" sz="1700" dirty="0" smtClean="0">
                <a:solidFill>
                  <a:prstClr val="black"/>
                </a:solidFill>
              </a:rPr>
              <a:t>Ms. Drain </a:t>
            </a:r>
            <a:r>
              <a:rPr lang="en-US" sz="1700" dirty="0">
                <a:solidFill>
                  <a:prstClr val="black"/>
                </a:solidFill>
              </a:rPr>
              <a:t>is a Spanish teacher at the school. She identifies Twinsburg as very diverse, </a:t>
            </a:r>
            <a:r>
              <a:rPr lang="en-US" sz="1700" dirty="0" smtClean="0">
                <a:solidFill>
                  <a:prstClr val="black"/>
                </a:solidFill>
              </a:rPr>
              <a:t>community, both ethnically and socioeconomically. It is visibly seen that the community supports </a:t>
            </a:r>
            <a:r>
              <a:rPr lang="en-US" sz="1700" dirty="0">
                <a:solidFill>
                  <a:prstClr val="black"/>
                </a:solidFill>
              </a:rPr>
              <a:t>the </a:t>
            </a:r>
            <a:r>
              <a:rPr lang="en-US" sz="1700" dirty="0" smtClean="0">
                <a:solidFill>
                  <a:prstClr val="black"/>
                </a:solidFill>
              </a:rPr>
              <a:t>education, especially with the passing of all levies. Ms. Drain states </a:t>
            </a:r>
            <a:r>
              <a:rPr lang="en-US" sz="1700" dirty="0">
                <a:solidFill>
                  <a:prstClr val="black"/>
                </a:solidFill>
              </a:rPr>
              <a:t>that there are numerous </a:t>
            </a:r>
            <a:r>
              <a:rPr lang="en-US" sz="1700" dirty="0" smtClean="0">
                <a:solidFill>
                  <a:prstClr val="black"/>
                </a:solidFill>
              </a:rPr>
              <a:t>opportunities where </a:t>
            </a:r>
            <a:r>
              <a:rPr lang="en-US" sz="1700" dirty="0">
                <a:solidFill>
                  <a:prstClr val="black"/>
                </a:solidFill>
              </a:rPr>
              <a:t>community members </a:t>
            </a:r>
            <a:r>
              <a:rPr lang="en-US" sz="1700" dirty="0" smtClean="0">
                <a:solidFill>
                  <a:prstClr val="black"/>
                </a:solidFill>
              </a:rPr>
              <a:t>can state </a:t>
            </a:r>
            <a:r>
              <a:rPr lang="en-US" sz="1700" dirty="0">
                <a:solidFill>
                  <a:prstClr val="black"/>
                </a:solidFill>
              </a:rPr>
              <a:t>their </a:t>
            </a:r>
            <a:r>
              <a:rPr lang="en-US" sz="1700" dirty="0" smtClean="0">
                <a:solidFill>
                  <a:prstClr val="black"/>
                </a:solidFill>
              </a:rPr>
              <a:t>concerns at forums, board meetings, conferences, open house among other avenues. She can see parents communicate with the school but notices that it is typically the parents of the high performing students. The parents of the students that need the extra attention are usually hard to get a hold of. Ms. Drain says that the school makes an effort to address concerns with the community in different ways. She believes the school has an effective community-relations because the school partners with many organizations, such as Joseph’s Kitchen food bank, the Red Cross, the emergency assistance center for the PAWS Hunger program among others. In addition, she believes that the district does a great job of community outreach and is a strong believer in the curriculum that the high school provides, resulting in a district of excellence.</a:t>
            </a:r>
          </a:p>
          <a:p>
            <a:pPr marL="109728" lvl="0" indent="0">
              <a:buClr>
                <a:srgbClr val="9BBB59"/>
              </a:buClr>
              <a:buNone/>
            </a:pPr>
            <a:endParaRPr lang="en-US" sz="1700" dirty="0">
              <a:solidFill>
                <a:prstClr val="black"/>
              </a:solidFill>
            </a:endParaRPr>
          </a:p>
          <a:p>
            <a:pPr lvl="0">
              <a:buClr>
                <a:srgbClr val="9BBB59"/>
              </a:buClr>
            </a:pPr>
            <a:r>
              <a:rPr lang="en-US" sz="1700" dirty="0" smtClean="0">
                <a:hlinkClick r:id="rId2" action="ppaction://hlinkfile"/>
              </a:rPr>
              <a:t>Nancy Drain Final answers</a:t>
            </a:r>
            <a:endParaRPr lang="en-US" sz="1700" dirty="0"/>
          </a:p>
        </p:txBody>
      </p:sp>
    </p:spTree>
    <p:extLst>
      <p:ext uri="{BB962C8B-B14F-4D97-AF65-F5344CB8AC3E}">
        <p14:creationId xmlns:p14="http://schemas.microsoft.com/office/powerpoint/2010/main" val="2372412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066800"/>
          </a:xfrm>
        </p:spPr>
        <p:txBody>
          <a:bodyPr>
            <a:normAutofit fontScale="90000"/>
          </a:bodyPr>
          <a:lstStyle/>
          <a:p>
            <a:r>
              <a:rPr lang="en-US" dirty="0" smtClean="0"/>
              <a:t>Mike Silverthorn (Assistant Principal)</a:t>
            </a:r>
            <a:endParaRPr lang="en-US" dirty="0"/>
          </a:p>
        </p:txBody>
      </p:sp>
      <p:sp>
        <p:nvSpPr>
          <p:cNvPr id="3" name="Content Placeholder 2"/>
          <p:cNvSpPr>
            <a:spLocks noGrp="1"/>
          </p:cNvSpPr>
          <p:nvPr>
            <p:ph idx="1"/>
          </p:nvPr>
        </p:nvSpPr>
        <p:spPr>
          <a:xfrm>
            <a:off x="457200" y="1600200"/>
            <a:ext cx="8229600" cy="4325112"/>
          </a:xfrm>
        </p:spPr>
        <p:txBody>
          <a:bodyPr>
            <a:noAutofit/>
          </a:bodyPr>
          <a:lstStyle/>
          <a:p>
            <a:r>
              <a:rPr lang="en-US" sz="1700" dirty="0" smtClean="0"/>
              <a:t>Mr. Silverthorn is an assistant principal in our high school. He started as a teacher and now he has been an assistant principal for a few years now. Throughout his interview, I noticed that Mr. Silverthorn was very aware that the motto for the district is “the school and communities are one.” He identifies the community as diverse both economically, socially, and culturally. Mr. Silverthorn states that even though the district is deemed for its excellence, parent volunteering has gone down over the last few years. Nevertheless, he mentions that the district has a strong Parent-Teacher Association (PTA) and a strong sports and band boosters. The community believes in the district and the education the students are receiving and that is why levies are passed. Mr. Silverthorn states that from his point of view, the district attempts to reach out to families, but sometimes families are difficult to communicate with due to their availability. Curriculum meetings are set up at the Board of Education office all of the time, but attendance is minimal often. He believes the district does a great job of including all parties in decision-making, even though sometimes, some decisions can be tough to swallow. </a:t>
            </a:r>
          </a:p>
          <a:p>
            <a:endParaRPr lang="en-US" sz="1700" dirty="0"/>
          </a:p>
          <a:p>
            <a:r>
              <a:rPr lang="en-US" sz="1700" dirty="0" smtClean="0">
                <a:hlinkClick r:id="rId2" action="ppaction://hlinkfile"/>
              </a:rPr>
              <a:t>Mike Silverthorn answers</a:t>
            </a:r>
            <a:endParaRPr lang="en-US" sz="1700" dirty="0"/>
          </a:p>
        </p:txBody>
      </p:sp>
    </p:spTree>
    <p:extLst>
      <p:ext uri="{BB962C8B-B14F-4D97-AF65-F5344CB8AC3E}">
        <p14:creationId xmlns:p14="http://schemas.microsoft.com/office/powerpoint/2010/main" val="2378926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r>
              <a:rPr lang="en-US" sz="3200" dirty="0" smtClean="0"/>
              <a:t>Laverne Pendleton (Secretary/Community member/Parent)</a:t>
            </a:r>
            <a:endParaRPr lang="en-US" sz="3200" dirty="0"/>
          </a:p>
        </p:txBody>
      </p:sp>
      <p:sp>
        <p:nvSpPr>
          <p:cNvPr id="3" name="Content Placeholder 2"/>
          <p:cNvSpPr>
            <a:spLocks noGrp="1"/>
          </p:cNvSpPr>
          <p:nvPr>
            <p:ph idx="1"/>
          </p:nvPr>
        </p:nvSpPr>
        <p:spPr>
          <a:xfrm>
            <a:off x="457200" y="1676400"/>
            <a:ext cx="8229600" cy="4325112"/>
          </a:xfrm>
        </p:spPr>
        <p:txBody>
          <a:bodyPr>
            <a:normAutofit fontScale="92500"/>
          </a:bodyPr>
          <a:lstStyle/>
          <a:p>
            <a:r>
              <a:rPr lang="en-US" sz="1700" dirty="0" smtClean="0"/>
              <a:t>Mrs. Pendleton is a secretary who has had of her kids come through the district and another one who is currently at the high school right now. She describes the community as wholesome, family friendly with the school community designed around learning and nurturing environment. Mrs. Pendleton attends the monthly board meetings and she can see the attempts the district makes to include everybody in the community to participate in those board meetings. She receives newsletters, emails about attending these meetings. She describes these meetings as open forum question and answer sessions where all community and school members can voice opinions on things. The school does not segregate any family orientation, in fact, schools open their doors for parents to come attend conferences and open houses to establish that relationship. Nevertheless, only a small percentage of families attend open houses and conferences after the implementation of having access to grades on-line. She suggests the district can improve school-community relations by giving the teachers more voice in decisions and a chance to introduce innovative teaching styles in order to meet the demands of today’s progressive students.</a:t>
            </a:r>
          </a:p>
          <a:p>
            <a:endParaRPr lang="en-US" sz="1700" dirty="0"/>
          </a:p>
          <a:p>
            <a:r>
              <a:rPr lang="en-US" sz="1700" dirty="0" smtClean="0">
                <a:hlinkClick r:id="rId2" action="ppaction://hlinkfile"/>
              </a:rPr>
              <a:t>Laverne Pendleton Answers</a:t>
            </a:r>
            <a:endParaRPr lang="en-US" sz="1700" dirty="0"/>
          </a:p>
        </p:txBody>
      </p:sp>
    </p:spTree>
    <p:extLst>
      <p:ext uri="{BB962C8B-B14F-4D97-AF65-F5344CB8AC3E}">
        <p14:creationId xmlns:p14="http://schemas.microsoft.com/office/powerpoint/2010/main" val="36282778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1819</TotalTime>
  <Words>6134</Words>
  <Application>Microsoft Office PowerPoint</Application>
  <PresentationFormat>On-screen Show (4:3)</PresentationFormat>
  <Paragraphs>321</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Urban</vt:lpstr>
      <vt:lpstr>School Community Relations Audit Project</vt:lpstr>
      <vt:lpstr>Purpose</vt:lpstr>
      <vt:lpstr>School Community Relations Team</vt:lpstr>
      <vt:lpstr>Interviews</vt:lpstr>
      <vt:lpstr>Alex Popovich (Assistant Principal)</vt:lpstr>
      <vt:lpstr>Allison Butler (Spanish Teacher)</vt:lpstr>
      <vt:lpstr>Nancy Drain (Spanish Teacher)</vt:lpstr>
      <vt:lpstr>Mike Silverthorn (Assistant Principal)</vt:lpstr>
      <vt:lpstr>Laverne Pendleton (Secretary/Community member/Parent)</vt:lpstr>
      <vt:lpstr>Libby Littler (Intervention Specialist)</vt:lpstr>
      <vt:lpstr>Officer Ron Fruscella (School Resource Officer)</vt:lpstr>
      <vt:lpstr>Carrie Tulino-Bell (Therapist/Social Worker)</vt:lpstr>
      <vt:lpstr>Kelly Zimmerman (secretary/community member/parent)</vt:lpstr>
      <vt:lpstr>Student 1</vt:lpstr>
      <vt:lpstr>Student 2</vt:lpstr>
      <vt:lpstr>Emerging Themes</vt:lpstr>
      <vt:lpstr>Emerging Themes for Parenting</vt:lpstr>
      <vt:lpstr>Emerging themes for Communicating</vt:lpstr>
      <vt:lpstr>Emerging Themes for Volunteering       </vt:lpstr>
      <vt:lpstr>Emerging themes for Learning at Home</vt:lpstr>
      <vt:lpstr>Emerging Themes for Decision-making</vt:lpstr>
      <vt:lpstr>Emerging Themes for Collaborating with the Community</vt:lpstr>
      <vt:lpstr>Strengths/Challenges</vt:lpstr>
      <vt:lpstr>Parenting</vt:lpstr>
      <vt:lpstr>Communicating</vt:lpstr>
      <vt:lpstr>Volunteering</vt:lpstr>
      <vt:lpstr>Learning at Home</vt:lpstr>
      <vt:lpstr>Decision-making</vt:lpstr>
      <vt:lpstr>Collaborating with the Community</vt:lpstr>
      <vt:lpstr>The 6 Research-Based Solutions</vt:lpstr>
      <vt:lpstr>Challenge 1: The information in emails, phone calls, or regular mail may not always be clear and can be confusing causing parents to not understand certain information being displayed. </vt:lpstr>
      <vt:lpstr>Challenge 1: The information in emails, phone calls, or regular mail may not always be clear and can be confusing causing parents to not understand certain information being displayed. </vt:lpstr>
      <vt:lpstr>Challenge 2: The parents of the students who are really struggling are the ones that never attend conferences and are hard to get ahold of via phone call and email </vt:lpstr>
      <vt:lpstr>Challenge 2: The parents of the students who are really struggling are the ones that never attend conferences and are hard to get ahold of via phone call and email </vt:lpstr>
      <vt:lpstr>Challenge 3: Parental involvement ends after their ninth grade year. There is minimal parental involvement after that. </vt:lpstr>
      <vt:lpstr>Challenge 3: Parental involvement ends after their ninth grade year. There is minimal parental involvement after that. </vt:lpstr>
      <vt:lpstr>Action Plans</vt:lpstr>
      <vt:lpstr>Action Plans</vt:lpstr>
      <vt:lpstr>Action Plans</vt:lpstr>
      <vt:lpstr>Reflection</vt:lpstr>
      <vt:lpstr>Reflection</vt:lpstr>
      <vt:lpstr>References</vt:lpstr>
      <vt:lpstr>References</vt:lpstr>
      <vt:lpstr>School Community Relations Team Rubric Scores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Community Relations Audit Project</dc:title>
  <dc:creator>Administrator</dc:creator>
  <cp:lastModifiedBy>Administrator</cp:lastModifiedBy>
  <cp:revision>114</cp:revision>
  <dcterms:created xsi:type="dcterms:W3CDTF">2016-11-28T20:35:20Z</dcterms:created>
  <dcterms:modified xsi:type="dcterms:W3CDTF">2016-12-13T17:00:27Z</dcterms:modified>
</cp:coreProperties>
</file>